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81" r:id="rId2"/>
    <p:sldId id="267" r:id="rId3"/>
    <p:sldId id="285" r:id="rId4"/>
    <p:sldId id="286" r:id="rId5"/>
    <p:sldId id="289" r:id="rId6"/>
    <p:sldId id="295" r:id="rId7"/>
    <p:sldId id="297" r:id="rId8"/>
    <p:sldId id="299" r:id="rId9"/>
    <p:sldId id="300" r:id="rId10"/>
    <p:sldId id="298" r:id="rId11"/>
    <p:sldId id="301" r:id="rId12"/>
    <p:sldId id="302" r:id="rId13"/>
    <p:sldId id="303" r:id="rId14"/>
    <p:sldId id="304" r:id="rId15"/>
    <p:sldId id="305" r:id="rId16"/>
    <p:sldId id="306" r:id="rId17"/>
    <p:sldId id="307" r:id="rId18"/>
    <p:sldId id="308" r:id="rId19"/>
    <p:sldId id="309" r:id="rId20"/>
    <p:sldId id="256" r:id="rId21"/>
    <p:sldId id="280" r:id="rId22"/>
    <p:sldId id="257" r:id="rId23"/>
    <p:sldId id="258" r:id="rId24"/>
    <p:sldId id="268" r:id="rId25"/>
    <p:sldId id="259" r:id="rId26"/>
    <p:sldId id="270" r:id="rId27"/>
    <p:sldId id="296" r:id="rId28"/>
    <p:sldId id="260" r:id="rId29"/>
    <p:sldId id="271" r:id="rId30"/>
    <p:sldId id="261" r:id="rId31"/>
    <p:sldId id="262" r:id="rId32"/>
    <p:sldId id="263" r:id="rId33"/>
    <p:sldId id="264" r:id="rId34"/>
    <p:sldId id="265" r:id="rId35"/>
    <p:sldId id="266" r:id="rId36"/>
    <p:sldId id="272" r:id="rId37"/>
    <p:sldId id="273" r:id="rId38"/>
    <p:sldId id="274" r:id="rId39"/>
    <p:sldId id="275" r:id="rId40"/>
    <p:sldId id="276" r:id="rId41"/>
    <p:sldId id="277" r:id="rId42"/>
    <p:sldId id="278" r:id="rId43"/>
    <p:sldId id="288" r:id="rId44"/>
    <p:sldId id="290" r:id="rId45"/>
    <p:sldId id="291" r:id="rId46"/>
    <p:sldId id="292" r:id="rId47"/>
    <p:sldId id="282" r:id="rId48"/>
    <p:sldId id="283" r:id="rId49"/>
    <p:sldId id="284" r:id="rId50"/>
    <p:sldId id="279" r:id="rId51"/>
    <p:sldId id="287" r:id="rId52"/>
    <p:sldId id="293" r:id="rId53"/>
    <p:sldId id="29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3" d="100"/>
          <a:sy n="73" d="100"/>
        </p:scale>
        <p:origin x="-7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75AEC-5AF3-FB44-83B9-E131A8C66E76}" type="datetimeFigureOut">
              <a:rPr lang="en-US" smtClean="0"/>
              <a:pPr/>
              <a:t>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75AEC-5AF3-FB44-83B9-E131A8C66E76}" type="datetimeFigureOut">
              <a:rPr lang="en-US" smtClean="0"/>
              <a:pPr/>
              <a:t>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75AEC-5AF3-FB44-83B9-E131A8C66E76}" type="datetimeFigureOut">
              <a:rPr lang="en-US" smtClean="0"/>
              <a:pPr/>
              <a:t>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75AEC-5AF3-FB44-83B9-E131A8C66E76}" type="datetimeFigureOut">
              <a:rPr lang="en-US" smtClean="0"/>
              <a:pPr/>
              <a:t>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75AEC-5AF3-FB44-83B9-E131A8C66E76}" type="datetimeFigureOut">
              <a:rPr lang="en-US" smtClean="0"/>
              <a:pPr/>
              <a:t>9/10/17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75AEC-5AF3-FB44-83B9-E131A8C66E76}" type="datetimeFigureOut">
              <a:rPr lang="en-US" smtClean="0"/>
              <a:pPr/>
              <a:t>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75AEC-5AF3-FB44-83B9-E131A8C66E76}" type="datetimeFigureOut">
              <a:rPr lang="en-US" smtClean="0"/>
              <a:pPr/>
              <a:t>9/10/17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75AEC-5AF3-FB44-83B9-E131A8C66E76}" type="datetimeFigureOut">
              <a:rPr lang="en-US" smtClean="0"/>
              <a:pPr/>
              <a:t>9/10/17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75AEC-5AF3-FB44-83B9-E131A8C66E76}" type="datetimeFigureOut">
              <a:rPr lang="en-US" smtClean="0"/>
              <a:pPr/>
              <a:t>9/10/17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75AEC-5AF3-FB44-83B9-E131A8C66E76}" type="datetimeFigureOut">
              <a:rPr lang="en-US" smtClean="0"/>
              <a:pPr/>
              <a:t>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75AEC-5AF3-FB44-83B9-E131A8C66E76}" type="datetimeFigureOut">
              <a:rPr lang="en-US" smtClean="0"/>
              <a:pPr/>
              <a:t>9/10/17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4BF29-61C3-C24F-9AC8-8E978B4709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75AEC-5AF3-FB44-83B9-E131A8C66E76}" type="datetimeFigureOut">
              <a:rPr lang="en-US" smtClean="0"/>
              <a:pPr/>
              <a:t>9/10/17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4BF29-61C3-C24F-9AC8-8E978B4709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2.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2017-09-10 09.53.11.png"/>
          <p:cNvPicPr>
            <a:picLocks noChangeAspect="1"/>
          </p:cNvPicPr>
          <p:nvPr/>
        </p:nvPicPr>
        <p:blipFill>
          <a:blip r:embed="rId2"/>
          <a:stretch>
            <a:fillRect/>
          </a:stretch>
        </p:blipFill>
        <p:spPr>
          <a:xfrm>
            <a:off x="182496" y="192988"/>
            <a:ext cx="8275704" cy="6391610"/>
          </a:xfrm>
          <a:prstGeom prst="rect">
            <a:avLst/>
          </a:prstGeom>
        </p:spPr>
      </p:pic>
      <p:sp>
        <p:nvSpPr>
          <p:cNvPr id="5" name="TextBox 4"/>
          <p:cNvSpPr txBox="1"/>
          <p:nvPr/>
        </p:nvSpPr>
        <p:spPr>
          <a:xfrm>
            <a:off x="182496" y="6584598"/>
            <a:ext cx="8961504" cy="276999"/>
          </a:xfrm>
          <a:prstGeom prst="rect">
            <a:avLst/>
          </a:prstGeom>
          <a:noFill/>
        </p:spPr>
        <p:txBody>
          <a:bodyPr wrap="square" rtlCol="0">
            <a:spAutoFit/>
          </a:bodyPr>
          <a:lstStyle/>
          <a:p>
            <a:r>
              <a:rPr lang="en-US" sz="1200" dirty="0" smtClean="0"/>
              <a:t>https://</a:t>
            </a:r>
            <a:r>
              <a:rPr lang="en-US" sz="1200" dirty="0" err="1" smtClean="0"/>
              <a:t>minorityhealth.hhs.gov/omh/browse.aspx?lvl</a:t>
            </a:r>
            <a:r>
              <a:rPr lang="en-US" sz="1200" dirty="0" smtClean="0"/>
              <a:t>=2&amp;lvlid=93</a:t>
            </a:r>
            <a:endParaRPr lang="en-US" sz="1200" dirty="0"/>
          </a:p>
        </p:txBody>
      </p:sp>
      <p:sp>
        <p:nvSpPr>
          <p:cNvPr id="6" name="TextBox 5"/>
          <p:cNvSpPr txBox="1"/>
          <p:nvPr/>
        </p:nvSpPr>
        <p:spPr>
          <a:xfrm rot="18896457">
            <a:off x="1954504" y="2633434"/>
            <a:ext cx="2035843" cy="646331"/>
          </a:xfrm>
          <a:prstGeom prst="rect">
            <a:avLst/>
          </a:prstGeom>
          <a:noFill/>
        </p:spPr>
        <p:txBody>
          <a:bodyPr wrap="square" rtlCol="0">
            <a:spAutoFit/>
          </a:bodyPr>
          <a:lstStyle/>
          <a:p>
            <a:r>
              <a:rPr lang="en-US" dirty="0" smtClean="0"/>
              <a:t>Amer. Indian / Alaska N.</a:t>
            </a:r>
            <a:endParaRPr lang="en-US" dirty="0"/>
          </a:p>
        </p:txBody>
      </p:sp>
      <p:sp>
        <p:nvSpPr>
          <p:cNvPr id="7" name="TextBox 6"/>
          <p:cNvSpPr txBox="1"/>
          <p:nvPr/>
        </p:nvSpPr>
        <p:spPr>
          <a:xfrm rot="18763268">
            <a:off x="2831449" y="3266114"/>
            <a:ext cx="1304732" cy="369332"/>
          </a:xfrm>
          <a:prstGeom prst="rect">
            <a:avLst/>
          </a:prstGeom>
          <a:noFill/>
        </p:spPr>
        <p:txBody>
          <a:bodyPr wrap="square" rtlCol="0">
            <a:spAutoFit/>
          </a:bodyPr>
          <a:lstStyle/>
          <a:p>
            <a:r>
              <a:rPr lang="en-US" dirty="0" smtClean="0"/>
              <a:t>Asian</a:t>
            </a:r>
            <a:endParaRPr lang="en-US" dirty="0"/>
          </a:p>
        </p:txBody>
      </p:sp>
      <p:sp>
        <p:nvSpPr>
          <p:cNvPr id="8" name="TextBox 7"/>
          <p:cNvSpPr txBox="1"/>
          <p:nvPr/>
        </p:nvSpPr>
        <p:spPr>
          <a:xfrm rot="19219065">
            <a:off x="3603462" y="3081448"/>
            <a:ext cx="1304732" cy="369332"/>
          </a:xfrm>
          <a:prstGeom prst="rect">
            <a:avLst/>
          </a:prstGeom>
          <a:noFill/>
        </p:spPr>
        <p:txBody>
          <a:bodyPr wrap="square" rtlCol="0">
            <a:spAutoFit/>
          </a:bodyPr>
          <a:lstStyle/>
          <a:p>
            <a:r>
              <a:rPr lang="en-US" dirty="0" smtClean="0"/>
              <a:t>Pac. Isl.</a:t>
            </a:r>
            <a:endParaRPr lang="en-US" dirty="0"/>
          </a:p>
        </p:txBody>
      </p:sp>
      <p:sp>
        <p:nvSpPr>
          <p:cNvPr id="9" name="TextBox 8"/>
          <p:cNvSpPr txBox="1"/>
          <p:nvPr/>
        </p:nvSpPr>
        <p:spPr>
          <a:xfrm rot="19180961">
            <a:off x="4409032" y="2534907"/>
            <a:ext cx="2395815" cy="369332"/>
          </a:xfrm>
          <a:prstGeom prst="rect">
            <a:avLst/>
          </a:prstGeom>
          <a:noFill/>
        </p:spPr>
        <p:txBody>
          <a:bodyPr wrap="square" rtlCol="0">
            <a:spAutoFit/>
          </a:bodyPr>
          <a:lstStyle/>
          <a:p>
            <a:r>
              <a:rPr lang="en-US" dirty="0" smtClean="0"/>
              <a:t>2 or more races</a:t>
            </a:r>
            <a:endParaRPr lang="en-US" dirty="0"/>
          </a:p>
        </p:txBody>
      </p:sp>
      <p:sp>
        <p:nvSpPr>
          <p:cNvPr id="10" name="TextBox 9"/>
          <p:cNvSpPr txBox="1"/>
          <p:nvPr/>
        </p:nvSpPr>
        <p:spPr>
          <a:xfrm rot="19230664">
            <a:off x="4973848" y="2813638"/>
            <a:ext cx="2395815" cy="369332"/>
          </a:xfrm>
          <a:prstGeom prst="rect">
            <a:avLst/>
          </a:prstGeom>
          <a:noFill/>
        </p:spPr>
        <p:txBody>
          <a:bodyPr wrap="square" rtlCol="0">
            <a:spAutoFit/>
          </a:bodyPr>
          <a:lstStyle/>
          <a:p>
            <a:r>
              <a:rPr lang="en-US" dirty="0" smtClean="0"/>
              <a:t>Latino</a:t>
            </a:r>
            <a:endParaRPr lang="en-US" dirty="0"/>
          </a:p>
        </p:txBody>
      </p:sp>
      <p:sp>
        <p:nvSpPr>
          <p:cNvPr id="11" name="TextBox 10"/>
          <p:cNvSpPr txBox="1"/>
          <p:nvPr/>
        </p:nvSpPr>
        <p:spPr>
          <a:xfrm rot="18993135">
            <a:off x="5545957" y="2953780"/>
            <a:ext cx="2395815" cy="369332"/>
          </a:xfrm>
          <a:prstGeom prst="rect">
            <a:avLst/>
          </a:prstGeom>
          <a:noFill/>
        </p:spPr>
        <p:txBody>
          <a:bodyPr wrap="square" rtlCol="0">
            <a:spAutoFit/>
          </a:bodyPr>
          <a:lstStyle/>
          <a:p>
            <a:r>
              <a:rPr lang="en-US" dirty="0" smtClean="0"/>
              <a:t>Black/ </a:t>
            </a:r>
            <a:r>
              <a:rPr lang="en-US" dirty="0" err="1" smtClean="0"/>
              <a:t>AfAm</a:t>
            </a:r>
            <a:endParaRPr lang="en-US" dirty="0"/>
          </a:p>
        </p:txBody>
      </p:sp>
      <p:sp>
        <p:nvSpPr>
          <p:cNvPr id="12" name="TextBox 11"/>
          <p:cNvSpPr txBox="1"/>
          <p:nvPr/>
        </p:nvSpPr>
        <p:spPr>
          <a:xfrm rot="18961512">
            <a:off x="6532077" y="2741741"/>
            <a:ext cx="2395815" cy="369332"/>
          </a:xfrm>
          <a:prstGeom prst="rect">
            <a:avLst/>
          </a:prstGeom>
          <a:noFill/>
        </p:spPr>
        <p:txBody>
          <a:bodyPr wrap="square" rtlCol="0">
            <a:spAutoFit/>
          </a:bodyPr>
          <a:lstStyle/>
          <a:p>
            <a:r>
              <a:rPr lang="en-US" dirty="0" smtClean="0"/>
              <a:t>White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 2017-09-09 15.54.52.png"/>
          <p:cNvPicPr>
            <a:picLocks noGrp="1" noChangeAspect="1"/>
          </p:cNvPicPr>
          <p:nvPr>
            <p:ph idx="1"/>
          </p:nvPr>
        </p:nvPicPr>
        <p:blipFill>
          <a:blip r:embed="rId2"/>
          <a:srcRect t="-6606" b="-23207"/>
          <a:stretch>
            <a:fillRect/>
          </a:stretch>
        </p:blipFill>
        <p:spPr>
          <a:xfrm>
            <a:off x="60666" y="3835193"/>
            <a:ext cx="9083334" cy="2696233"/>
          </a:xfrm>
        </p:spPr>
      </p:pic>
      <p:pic>
        <p:nvPicPr>
          <p:cNvPr id="5" name="Picture 4" descr="Screenshot 2017-09-09 15.49.37.png"/>
          <p:cNvPicPr>
            <a:picLocks noChangeAspect="1"/>
          </p:cNvPicPr>
          <p:nvPr/>
        </p:nvPicPr>
        <p:blipFill>
          <a:blip r:embed="rId3"/>
          <a:srcRect l="34100" b="82660"/>
          <a:stretch>
            <a:fillRect/>
          </a:stretch>
        </p:blipFill>
        <p:spPr>
          <a:xfrm>
            <a:off x="2696447" y="0"/>
            <a:ext cx="6025871" cy="940947"/>
          </a:xfrm>
          <a:prstGeom prst="rect">
            <a:avLst/>
          </a:prstGeom>
        </p:spPr>
      </p:pic>
      <p:pic>
        <p:nvPicPr>
          <p:cNvPr id="6" name="Picture 5" descr="Screenshot 2017-09-10 17.08.33.png"/>
          <p:cNvPicPr>
            <a:picLocks noChangeAspect="1"/>
          </p:cNvPicPr>
          <p:nvPr/>
        </p:nvPicPr>
        <p:blipFill>
          <a:blip r:embed="rId4"/>
          <a:stretch>
            <a:fillRect/>
          </a:stretch>
        </p:blipFill>
        <p:spPr>
          <a:xfrm>
            <a:off x="0" y="1213089"/>
            <a:ext cx="9144000" cy="21891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17514" y="442197"/>
            <a:ext cx="8332892" cy="3970318"/>
          </a:xfrm>
          <a:prstGeom prst="rect">
            <a:avLst/>
          </a:prstGeom>
        </p:spPr>
        <p:txBody>
          <a:bodyPr wrap="square">
            <a:spAutoFit/>
          </a:bodyPr>
          <a:lstStyle/>
          <a:p>
            <a:endParaRPr lang="en-US" dirty="0" smtClean="0"/>
          </a:p>
          <a:p>
            <a:r>
              <a:rPr lang="en-US" dirty="0" smtClean="0"/>
              <a:t>Mental health counselors around</a:t>
            </a:r>
            <a:r>
              <a:rPr lang="en-US" dirty="0" smtClean="0"/>
              <a:t> North Carolina are </a:t>
            </a:r>
            <a:r>
              <a:rPr lang="en-US" dirty="0" smtClean="0"/>
              <a:t>reporting a marked increase in patients experiencing stress and other mental health symptoms in the aftermath of last Saturday’s “Unite the Right” white supremacist rally in Charlottesville, Virginia, which broke out in violence and left a </a:t>
            </a:r>
            <a:r>
              <a:rPr lang="en-US" dirty="0" err="1" smtClean="0"/>
              <a:t>counterprotester</a:t>
            </a:r>
            <a:r>
              <a:rPr lang="en-US" dirty="0" smtClean="0"/>
              <a:t> dead</a:t>
            </a:r>
            <a:r>
              <a:rPr lang="en-US" dirty="0" smtClean="0"/>
              <a:t>. </a:t>
            </a:r>
          </a:p>
          <a:p>
            <a:endParaRPr lang="en-US" dirty="0" smtClean="0"/>
          </a:p>
          <a:p>
            <a:r>
              <a:rPr lang="en-US" dirty="0" smtClean="0"/>
              <a:t>The </a:t>
            </a:r>
            <a:r>
              <a:rPr lang="en-US" dirty="0" smtClean="0"/>
              <a:t>complaints follow a recognizable pattern: anxiety, depression, anger, confusion, helplessness</a:t>
            </a:r>
            <a:r>
              <a:rPr lang="en-US" dirty="0" smtClean="0"/>
              <a:t>.</a:t>
            </a:r>
          </a:p>
          <a:p>
            <a:endParaRPr lang="en-US" dirty="0" smtClean="0"/>
          </a:p>
          <a:p>
            <a:r>
              <a:rPr lang="en-US" dirty="0" smtClean="0"/>
              <a:t>In </a:t>
            </a:r>
            <a:r>
              <a:rPr lang="en-US" dirty="0" smtClean="0"/>
              <a:t>recent days in Google searches in the</a:t>
            </a:r>
            <a:r>
              <a:rPr lang="en-US" dirty="0" smtClean="0"/>
              <a:t> area around Charlotte </a:t>
            </a:r>
            <a:r>
              <a:rPr lang="en-US" dirty="0" smtClean="0"/>
              <a:t>for “psychologist near me,”</a:t>
            </a:r>
            <a:r>
              <a:rPr lang="en-US" dirty="0" smtClean="0"/>
              <a:t> greatly increased, suggesting </a:t>
            </a:r>
            <a:r>
              <a:rPr lang="en-US" dirty="0" smtClean="0"/>
              <a:t>people are struggling to mentally process last weekend’s political events. At the Charlottesville rally, a white nationalist protester drove his car into a group of </a:t>
            </a:r>
            <a:r>
              <a:rPr lang="en-US" dirty="0" err="1" smtClean="0"/>
              <a:t>counterprotesters</a:t>
            </a:r>
            <a:r>
              <a:rPr lang="en-US" dirty="0" smtClean="0"/>
              <a:t>, killing one and injuring others</a:t>
            </a:r>
            <a:r>
              <a:rPr lang="en-US" dirty="0" smtClean="0"/>
              <a:t>.</a:t>
            </a:r>
          </a:p>
          <a:p>
            <a:endParaRPr lang="en-US" dirty="0" smtClean="0"/>
          </a:p>
        </p:txBody>
      </p:sp>
      <p:pic>
        <p:nvPicPr>
          <p:cNvPr id="5" name="Picture 4"/>
          <p:cNvPicPr>
            <a:picLocks noChangeAspect="1"/>
          </p:cNvPicPr>
          <p:nvPr/>
        </p:nvPicPr>
        <p:blipFill>
          <a:blip r:embed="rId2"/>
          <a:stretch>
            <a:fillRect/>
          </a:stretch>
        </p:blipFill>
        <p:spPr>
          <a:xfrm>
            <a:off x="3761911" y="4296578"/>
            <a:ext cx="4988495" cy="2606891"/>
          </a:xfrm>
          <a:prstGeom prst="rect">
            <a:avLst/>
          </a:prstGeom>
        </p:spPr>
      </p:pic>
      <p:sp>
        <p:nvSpPr>
          <p:cNvPr id="6" name="TextBox 5"/>
          <p:cNvSpPr txBox="1"/>
          <p:nvPr/>
        </p:nvSpPr>
        <p:spPr>
          <a:xfrm>
            <a:off x="0" y="5392467"/>
            <a:ext cx="2713844" cy="738664"/>
          </a:xfrm>
          <a:prstGeom prst="rect">
            <a:avLst/>
          </a:prstGeom>
          <a:noFill/>
        </p:spPr>
        <p:txBody>
          <a:bodyPr wrap="square" rtlCol="0">
            <a:spAutoFit/>
          </a:bodyPr>
          <a:lstStyle/>
          <a:p>
            <a:r>
              <a:rPr lang="en-US" sz="1200" dirty="0" smtClean="0"/>
              <a:t>http://www.newsobserver.com/news/business/article167989997.html</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33794" y="400086"/>
            <a:ext cx="6040368" cy="3139321"/>
          </a:xfrm>
          <a:prstGeom prst="rect">
            <a:avLst/>
          </a:prstGeom>
        </p:spPr>
        <p:txBody>
          <a:bodyPr wrap="square">
            <a:spAutoFit/>
          </a:bodyPr>
          <a:lstStyle/>
          <a:p>
            <a:r>
              <a:rPr lang="en-US" dirty="0" smtClean="0"/>
              <a:t>Pam Perkins of Perkins Counseling and Psychological Services in Wake </a:t>
            </a:r>
            <a:r>
              <a:rPr lang="en-US" dirty="0" smtClean="0"/>
              <a:t>Forest, North Carolina, </a:t>
            </a:r>
            <a:r>
              <a:rPr lang="en-US" dirty="0" smtClean="0"/>
              <a:t>said the symptoms of emotional overload can be uncontrollable</a:t>
            </a:r>
            <a:r>
              <a:rPr lang="en-US" dirty="0" smtClean="0"/>
              <a:t> racing </a:t>
            </a:r>
            <a:r>
              <a:rPr lang="en-US" dirty="0" smtClean="0"/>
              <a:t>thoughts, heightened levels of adrenalin and hyper-vigilance. The N.C. Psychological Association on Friday issued a statement condemning bigotry and noting that exposure to discrimination can lead to depression, suicidal thoughts and substance abuse.</a:t>
            </a:r>
          </a:p>
          <a:p>
            <a:endParaRPr lang="en-US" dirty="0" smtClean="0"/>
          </a:p>
          <a:p>
            <a:r>
              <a:rPr lang="en-US" dirty="0" smtClean="0"/>
              <a:t>Read more here: http://www.newsobserver.com/news/business/article167989997.html#storylink=</a:t>
            </a:r>
            <a:r>
              <a:rPr lang="en-US" dirty="0" err="1" smtClean="0"/>
              <a:t>cpy</a:t>
            </a:r>
            <a:endParaRPr lang="en-US" dirty="0"/>
          </a:p>
        </p:txBody>
      </p:sp>
      <p:pic>
        <p:nvPicPr>
          <p:cNvPr id="6" name="Picture 5"/>
          <p:cNvPicPr>
            <a:picLocks noChangeAspect="1"/>
          </p:cNvPicPr>
          <p:nvPr/>
        </p:nvPicPr>
        <p:blipFill>
          <a:blip r:embed="rId2"/>
          <a:stretch>
            <a:fillRect/>
          </a:stretch>
        </p:blipFill>
        <p:spPr>
          <a:xfrm>
            <a:off x="4470883" y="3904599"/>
            <a:ext cx="3617439" cy="25724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69705" y="0"/>
            <a:ext cx="8674296" cy="4524316"/>
          </a:xfrm>
          <a:prstGeom prst="rect">
            <a:avLst/>
          </a:prstGeom>
        </p:spPr>
        <p:txBody>
          <a:bodyPr wrap="square">
            <a:spAutoFit/>
          </a:bodyPr>
          <a:lstStyle/>
          <a:p>
            <a:r>
              <a:rPr lang="en-US" dirty="0" smtClean="0"/>
              <a:t>Joy Harden Bradford, PhD, a psychologist and the creator of Therapy for Black Girls, explains the impact of being online during heightened times of violence: “Visual memories are our most powerful memories so constantly seeing videos and images of people being killed and attacked, these white supremacist gatherings, police brutality, and all the other images we are bombarded with can take a toll on your system.</a:t>
            </a:r>
            <a:r>
              <a:rPr lang="en-US" dirty="0" smtClean="0"/>
              <a:t>”</a:t>
            </a:r>
            <a:br>
              <a:rPr lang="en-US" dirty="0" smtClean="0"/>
            </a:br>
            <a:endParaRPr lang="en-US" dirty="0" smtClean="0"/>
          </a:p>
          <a:p>
            <a:r>
              <a:rPr lang="en-US" dirty="0" smtClean="0"/>
              <a:t>While we may sometimes feel the need to post and write about current events like the white nationalist marches and attacks in Charlottesville, Virginia, it is also important to remember that the exposure to so much frightening news can lead to feelings of hopelessness, despair and a sense of paranoia whether the environments you are in are safe or not, according to Bradford</a:t>
            </a:r>
            <a:r>
              <a:rPr lang="en-US" dirty="0" smtClean="0"/>
              <a:t>.</a:t>
            </a:r>
          </a:p>
          <a:p>
            <a:endParaRPr lang="en-US" dirty="0" smtClean="0"/>
          </a:p>
          <a:p>
            <a:endParaRPr lang="en-US" dirty="0" smtClean="0"/>
          </a:p>
          <a:p>
            <a:r>
              <a:rPr lang="en-US" dirty="0" smtClean="0"/>
              <a:t>		Teen Vogue</a:t>
            </a:r>
          </a:p>
          <a:p>
            <a:r>
              <a:rPr lang="en-US" sz="1200" dirty="0" smtClean="0"/>
              <a:t>http://</a:t>
            </a:r>
            <a:r>
              <a:rPr lang="en-US" sz="1200" dirty="0" err="1" smtClean="0"/>
              <a:t>www.teenvogue.com</a:t>
            </a:r>
            <a:r>
              <a:rPr lang="en-US" sz="1200" dirty="0" smtClean="0"/>
              <a:t>/story</a:t>
            </a:r>
            <a:r>
              <a:rPr lang="en-US" sz="1200" dirty="0" smtClean="0"/>
              <a:t>/</a:t>
            </a:r>
            <a:br>
              <a:rPr lang="en-US" sz="1200" dirty="0" smtClean="0"/>
            </a:br>
            <a:r>
              <a:rPr lang="en-US" sz="1200" dirty="0" smtClean="0"/>
              <a:t>self</a:t>
            </a:r>
            <a:r>
              <a:rPr lang="en-US" sz="1200" dirty="0" smtClean="0"/>
              <a:t>-care-tips-people-of-color</a:t>
            </a:r>
            <a:r>
              <a:rPr lang="en-US" sz="1200" dirty="0" smtClean="0"/>
              <a:t>-</a:t>
            </a:r>
            <a:br>
              <a:rPr lang="en-US" sz="1200" dirty="0" smtClean="0"/>
            </a:br>
            <a:r>
              <a:rPr lang="en-US" sz="1200" dirty="0" err="1" smtClean="0"/>
              <a:t>charlottesville</a:t>
            </a:r>
            <a:endParaRPr lang="en-US" sz="1200" dirty="0"/>
          </a:p>
        </p:txBody>
      </p:sp>
      <p:pic>
        <p:nvPicPr>
          <p:cNvPr id="7" name="Picture 6"/>
          <p:cNvPicPr>
            <a:picLocks noChangeAspect="1"/>
          </p:cNvPicPr>
          <p:nvPr/>
        </p:nvPicPr>
        <p:blipFill>
          <a:blip r:embed="rId2"/>
          <a:stretch>
            <a:fillRect/>
          </a:stretch>
        </p:blipFill>
        <p:spPr>
          <a:xfrm>
            <a:off x="4118406" y="3339850"/>
            <a:ext cx="4320887" cy="2965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69705" y="0"/>
            <a:ext cx="6802004" cy="3046988"/>
          </a:xfrm>
          <a:prstGeom prst="rect">
            <a:avLst/>
          </a:prstGeom>
        </p:spPr>
        <p:txBody>
          <a:bodyPr wrap="square">
            <a:spAutoFit/>
          </a:bodyPr>
          <a:lstStyle/>
          <a:p>
            <a:r>
              <a:rPr lang="en-US" dirty="0" smtClean="0"/>
              <a:t/>
            </a:r>
            <a:br>
              <a:rPr lang="en-US" dirty="0" smtClean="0"/>
            </a:br>
            <a:endParaRPr lang="en-US" dirty="0" smtClean="0"/>
          </a:p>
          <a:p>
            <a:r>
              <a:rPr lang="en-US" dirty="0" smtClean="0"/>
              <a:t>The constant or frequent exposure to images of violence online can manifest itself in different ways, explains Philadelphia-based licensed professional counselor Katrina </a:t>
            </a:r>
            <a:r>
              <a:rPr lang="en-US" dirty="0" err="1" smtClean="0"/>
              <a:t>Pinkney</a:t>
            </a:r>
            <a:r>
              <a:rPr lang="en-US" dirty="0" smtClean="0"/>
              <a:t> — including hopelessness, low self-esteem and self-confidence. Symptoms of racial trauma that go unnoticed or untreated can eventually build up to more severe symptoms like depression, anxiety and PTSD</a:t>
            </a:r>
            <a:r>
              <a:rPr lang="en-US" dirty="0" smtClean="0"/>
              <a:t>.</a:t>
            </a:r>
          </a:p>
          <a:p>
            <a:endParaRPr lang="en-US" dirty="0" smtClean="0"/>
          </a:p>
          <a:p>
            <a:r>
              <a:rPr lang="en-US" dirty="0" smtClean="0"/>
              <a:t>		</a:t>
            </a:r>
            <a:r>
              <a:rPr lang="en-US" dirty="0" smtClean="0"/>
              <a:t>Teen Vogue</a:t>
            </a:r>
            <a:r>
              <a:rPr lang="en-US" sz="1200" dirty="0" smtClean="0"/>
              <a:t/>
            </a:r>
            <a:br>
              <a:rPr lang="en-US" sz="1200" dirty="0" smtClean="0"/>
            </a:br>
            <a:r>
              <a:rPr lang="en-US" sz="1200" dirty="0" err="1" smtClean="0"/>
              <a:t>http://www.teenvogue.com/story/self-care-tips-people-of-color-charlottesville</a:t>
            </a:r>
            <a:endParaRPr lang="en-US" sz="1200" dirty="0"/>
          </a:p>
        </p:txBody>
      </p:sp>
      <p:pic>
        <p:nvPicPr>
          <p:cNvPr id="5" name="Picture 4"/>
          <p:cNvPicPr>
            <a:picLocks noChangeAspect="1"/>
          </p:cNvPicPr>
          <p:nvPr/>
        </p:nvPicPr>
        <p:blipFill>
          <a:blip r:embed="rId2"/>
          <a:stretch>
            <a:fillRect/>
          </a:stretch>
        </p:blipFill>
        <p:spPr>
          <a:xfrm>
            <a:off x="3501416" y="3165900"/>
            <a:ext cx="5120691" cy="34160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4000" y="417286"/>
            <a:ext cx="6803571" cy="3139321"/>
          </a:xfrm>
          <a:prstGeom prst="rect">
            <a:avLst/>
          </a:prstGeom>
          <a:noFill/>
        </p:spPr>
        <p:txBody>
          <a:bodyPr wrap="square" rtlCol="0">
            <a:spAutoFit/>
          </a:bodyPr>
          <a:lstStyle/>
          <a:p>
            <a:r>
              <a:rPr lang="en-US" sz="2000" dirty="0" smtClean="0"/>
              <a:t>Life as an undocumented immigrant </a:t>
            </a:r>
            <a:r>
              <a:rPr lang="en-US" sz="2000" dirty="0" smtClean="0"/>
              <a:t>in America is hard on the mind and body. Poverty, precarious employment, poor access to health care, discrimination and trauma from the migration itself often lead to disorders like depression, anxiety and post-traumatic stress disorder. Access to mental health treatment is limited, the demands of simply surviving are overwhelming, the fear of being discovered discourages people from seeking care, and the stigma of mental illness has perpetuated a culture of silence that only worsens the suffering.</a:t>
            </a:r>
          </a:p>
          <a:p>
            <a:endParaRPr lang="en-US" dirty="0"/>
          </a:p>
        </p:txBody>
      </p:sp>
      <p:sp>
        <p:nvSpPr>
          <p:cNvPr id="7" name="TextBox 6"/>
          <p:cNvSpPr txBox="1"/>
          <p:nvPr/>
        </p:nvSpPr>
        <p:spPr>
          <a:xfrm>
            <a:off x="254000" y="6241143"/>
            <a:ext cx="7601857" cy="646331"/>
          </a:xfrm>
          <a:prstGeom prst="rect">
            <a:avLst/>
          </a:prstGeom>
          <a:noFill/>
        </p:spPr>
        <p:txBody>
          <a:bodyPr wrap="square" rtlCol="0">
            <a:spAutoFit/>
          </a:bodyPr>
          <a:lstStyle/>
          <a:p>
            <a:r>
              <a:rPr lang="en-US" dirty="0" smtClean="0"/>
              <a:t>https://www.nytimes.com/2017/09/08/opinion/sunday/mental-health-daca.html?_r=0</a:t>
            </a:r>
            <a:endParaRPr lang="en-US" dirty="0"/>
          </a:p>
        </p:txBody>
      </p:sp>
      <p:pic>
        <p:nvPicPr>
          <p:cNvPr id="8" name="Picture 7"/>
          <p:cNvPicPr>
            <a:picLocks noChangeAspect="1"/>
          </p:cNvPicPr>
          <p:nvPr/>
        </p:nvPicPr>
        <p:blipFill>
          <a:blip r:embed="rId2"/>
          <a:stretch>
            <a:fillRect/>
          </a:stretch>
        </p:blipFill>
        <p:spPr>
          <a:xfrm>
            <a:off x="5221544" y="3556607"/>
            <a:ext cx="2960886" cy="23864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82725" y="208742"/>
            <a:ext cx="6353503" cy="5078314"/>
          </a:xfrm>
          <a:prstGeom prst="rect">
            <a:avLst/>
          </a:prstGeom>
        </p:spPr>
        <p:txBody>
          <a:bodyPr wrap="square">
            <a:spAutoFit/>
          </a:bodyPr>
          <a:lstStyle/>
          <a:p>
            <a:r>
              <a:rPr lang="en-US" dirty="0" smtClean="0"/>
              <a:t>As a graduate student, I have interviewed dozens of undocumented people, including first-wave adults. Most of them speak of symptoms that we might call anxiety, depression and PTSD, even if the subjects themselves do not use this language, and have less familiarity with diagnostics and less access to treatment than their American-citizen children. These studies are from a more innocent time</a:t>
            </a:r>
            <a:r>
              <a:rPr lang="en-US" dirty="0" smtClean="0"/>
              <a:t>.</a:t>
            </a:r>
          </a:p>
          <a:p>
            <a:endParaRPr lang="en-US" dirty="0" smtClean="0"/>
          </a:p>
          <a:p>
            <a:r>
              <a:rPr lang="en-US" dirty="0" smtClean="0"/>
              <a:t>All of the immigrants I have interviewed and known throughout my life seem to accept chronic exhaustion, low self-esteem, fear and panic, low moods and fits of crying as normal for the melancholic migrant struggling to subsist without being arrested. Older immigrants are at the highest risk for mental health struggles, having aged out of manual labor, with grown children and dead parents, and being unable to receive health care.</a:t>
            </a:r>
          </a:p>
          <a:p>
            <a:endParaRPr lang="en-US" dirty="0" smtClean="0"/>
          </a:p>
          <a:p>
            <a:endParaRPr lang="en-US" dirty="0" smtClean="0"/>
          </a:p>
          <a:p>
            <a:endParaRPr lang="en-US" dirty="0" smtClean="0"/>
          </a:p>
        </p:txBody>
      </p:sp>
      <p:sp>
        <p:nvSpPr>
          <p:cNvPr id="7" name="TextBox 6"/>
          <p:cNvSpPr txBox="1"/>
          <p:nvPr/>
        </p:nvSpPr>
        <p:spPr>
          <a:xfrm>
            <a:off x="254001" y="4963890"/>
            <a:ext cx="4251676" cy="461665"/>
          </a:xfrm>
          <a:prstGeom prst="rect">
            <a:avLst/>
          </a:prstGeom>
          <a:noFill/>
        </p:spPr>
        <p:txBody>
          <a:bodyPr wrap="square" rtlCol="0">
            <a:spAutoFit/>
          </a:bodyPr>
          <a:lstStyle/>
          <a:p>
            <a:r>
              <a:rPr lang="en-US" sz="1200" dirty="0" smtClean="0"/>
              <a:t>https://www.nytimes.com/2017/09/08/opinion/sunday/mental-health-daca.html?_r=0</a:t>
            </a:r>
            <a:endParaRPr lang="en-US" sz="1200" dirty="0"/>
          </a:p>
        </p:txBody>
      </p:sp>
      <p:pic>
        <p:nvPicPr>
          <p:cNvPr id="8" name="Picture 7"/>
          <p:cNvPicPr>
            <a:picLocks noChangeAspect="1"/>
          </p:cNvPicPr>
          <p:nvPr/>
        </p:nvPicPr>
        <p:blipFill>
          <a:blip r:embed="rId2"/>
          <a:stretch>
            <a:fillRect/>
          </a:stretch>
        </p:blipFill>
        <p:spPr>
          <a:xfrm>
            <a:off x="6523662" y="2898210"/>
            <a:ext cx="2536666" cy="38119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82725" y="208742"/>
            <a:ext cx="6353503" cy="4524316"/>
          </a:xfrm>
          <a:prstGeom prst="rect">
            <a:avLst/>
          </a:prstGeom>
        </p:spPr>
        <p:txBody>
          <a:bodyPr wrap="square">
            <a:spAutoFit/>
          </a:bodyPr>
          <a:lstStyle/>
          <a:p>
            <a:r>
              <a:rPr lang="en-US" dirty="0" smtClean="0"/>
              <a:t>Alejandro is a 49-year-old day laborer from Mexico who rents a room in Staten Island, to which he returns only at night to eat a dinner of oatmeal with milk and sugar, and then sleep. He has crossed the border four times to see his children but is too old for that now. Some of the trips were traumatizing. On one, a middle-aged man got so dehydrated that he could no longer swallow. “I can’t stop thinking of his face, the look in his eyes,” he says. Alejandro himself got so tired on that trip that he felt like giving up and surrendering to death, perhaps to be eaten by bobcats. But two young men lifted him up and pushed him by his shoulders up the slopes of a mountain. “They didn’t want me to die, and I didn’t want to let them down, so I lived,” he recalled. “I can’t stop thinking about them. When the news comes on, I worry I will see </a:t>
            </a:r>
            <a:r>
              <a:rPr lang="en-US" dirty="0" smtClean="0"/>
              <a:t>them being deported.</a:t>
            </a:r>
            <a:r>
              <a:rPr lang="en-US" dirty="0" smtClean="0"/>
              <a:t>” </a:t>
            </a:r>
          </a:p>
          <a:p>
            <a:endParaRPr lang="en-US" dirty="0" smtClean="0"/>
          </a:p>
          <a:p>
            <a:endParaRPr lang="en-US" dirty="0" smtClean="0"/>
          </a:p>
        </p:txBody>
      </p:sp>
      <p:pic>
        <p:nvPicPr>
          <p:cNvPr id="6" name="Picture 5"/>
          <p:cNvPicPr>
            <a:picLocks noChangeAspect="1"/>
          </p:cNvPicPr>
          <p:nvPr/>
        </p:nvPicPr>
        <p:blipFill>
          <a:blip r:embed="rId2"/>
          <a:stretch>
            <a:fillRect/>
          </a:stretch>
        </p:blipFill>
        <p:spPr>
          <a:xfrm>
            <a:off x="5305912" y="4668944"/>
            <a:ext cx="3571388" cy="2196562"/>
          </a:xfrm>
          <a:prstGeom prst="rect">
            <a:avLst/>
          </a:prstGeom>
        </p:spPr>
      </p:pic>
      <p:sp>
        <p:nvSpPr>
          <p:cNvPr id="7" name="TextBox 6"/>
          <p:cNvSpPr txBox="1"/>
          <p:nvPr/>
        </p:nvSpPr>
        <p:spPr>
          <a:xfrm>
            <a:off x="254001" y="4963890"/>
            <a:ext cx="4251676" cy="461665"/>
          </a:xfrm>
          <a:prstGeom prst="rect">
            <a:avLst/>
          </a:prstGeom>
          <a:noFill/>
        </p:spPr>
        <p:txBody>
          <a:bodyPr wrap="square" rtlCol="0">
            <a:spAutoFit/>
          </a:bodyPr>
          <a:lstStyle/>
          <a:p>
            <a:r>
              <a:rPr lang="en-US" sz="1200" dirty="0" smtClean="0"/>
              <a:t>https://www.nytimes.com/2017/09/08/opinion/sunday/mental-health-daca.html?_r=0</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08758" y="370766"/>
            <a:ext cx="5288515" cy="3416320"/>
          </a:xfrm>
          <a:prstGeom prst="rect">
            <a:avLst/>
          </a:prstGeom>
          <a:noFill/>
        </p:spPr>
        <p:txBody>
          <a:bodyPr wrap="square" rtlCol="0">
            <a:spAutoFit/>
          </a:bodyPr>
          <a:lstStyle/>
          <a:p>
            <a:r>
              <a:rPr lang="en-US" dirty="0" smtClean="0"/>
              <a:t>William is a 16-year-old Dominican martial arts star who loves math and science but also struggles with anxiety and depression. “After the election, I thought I was lower than everyone in society, that I had no voice or role or place here — an alien, like people say,” he told me. He began to fear ICE was following him at all times and he had a nervous breakdown. “But then I got to a point where I didn’t care because I knew I was going to commit suicide and nothing would bother me after death,” he says. He was put on Zoloft and hospitalized for a week.</a:t>
            </a:r>
          </a:p>
          <a:p>
            <a:endParaRPr lang="en-US" dirty="0"/>
          </a:p>
        </p:txBody>
      </p:sp>
      <p:pic>
        <p:nvPicPr>
          <p:cNvPr id="8" name="Picture 7"/>
          <p:cNvPicPr>
            <a:picLocks noChangeAspect="1"/>
          </p:cNvPicPr>
          <p:nvPr/>
        </p:nvPicPr>
        <p:blipFill>
          <a:blip r:embed="rId2"/>
          <a:stretch>
            <a:fillRect/>
          </a:stretch>
        </p:blipFill>
        <p:spPr>
          <a:xfrm>
            <a:off x="6139536" y="2956089"/>
            <a:ext cx="2362200" cy="3429000"/>
          </a:xfrm>
          <a:prstGeom prst="rect">
            <a:avLst/>
          </a:prstGeom>
        </p:spPr>
      </p:pic>
      <p:sp>
        <p:nvSpPr>
          <p:cNvPr id="9" name="TextBox 8"/>
          <p:cNvSpPr txBox="1"/>
          <p:nvPr/>
        </p:nvSpPr>
        <p:spPr>
          <a:xfrm>
            <a:off x="556686" y="5444652"/>
            <a:ext cx="4244729" cy="461665"/>
          </a:xfrm>
          <a:prstGeom prst="rect">
            <a:avLst/>
          </a:prstGeom>
          <a:noFill/>
        </p:spPr>
        <p:txBody>
          <a:bodyPr wrap="square" rtlCol="0">
            <a:spAutoFit/>
          </a:bodyPr>
          <a:lstStyle/>
          <a:p>
            <a:r>
              <a:rPr lang="en-US" sz="1200" dirty="0" smtClean="0"/>
              <a:t>https://www.nytimes.com/2017/09/08/opinion/sunday/mental-health-daca.html?_r=0</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4819" y="3739937"/>
            <a:ext cx="4331969" cy="2885650"/>
          </a:xfrm>
          <a:prstGeom prst="rect">
            <a:avLst/>
          </a:prstGeom>
        </p:spPr>
      </p:pic>
      <p:sp>
        <p:nvSpPr>
          <p:cNvPr id="5" name="TextBox 4"/>
          <p:cNvSpPr txBox="1"/>
          <p:nvPr/>
        </p:nvSpPr>
        <p:spPr>
          <a:xfrm>
            <a:off x="635000" y="504457"/>
            <a:ext cx="5192805" cy="3693319"/>
          </a:xfrm>
          <a:prstGeom prst="rect">
            <a:avLst/>
          </a:prstGeom>
          <a:noFill/>
        </p:spPr>
        <p:txBody>
          <a:bodyPr wrap="square" rtlCol="0">
            <a:spAutoFit/>
          </a:bodyPr>
          <a:lstStyle/>
          <a:p>
            <a:r>
              <a:rPr lang="en-US" dirty="0" smtClean="0"/>
              <a:t>Jay faced the bathroom mirror. He was 14. His dark brown hair spiked just the right way. His jaw was square, his eyebrows full and wild. But his body betrayed him. He was 5-foot-2 and curvy in all the wrong places</a:t>
            </a:r>
            <a:r>
              <a:rPr lang="en-US" dirty="0" smtClean="0"/>
              <a:t>. </a:t>
            </a:r>
            <a:r>
              <a:rPr lang="en-US" dirty="0" smtClean="0"/>
              <a:t>He was 12 when "girl" started to feel like the wrong word for him. He didn't know what he was, yet</a:t>
            </a:r>
            <a:r>
              <a:rPr lang="en-US" dirty="0" smtClean="0"/>
              <a:t>.</a:t>
            </a:r>
            <a:r>
              <a:rPr lang="en-US" dirty="0" smtClean="0"/>
              <a:t> </a:t>
            </a:r>
            <a:r>
              <a:rPr lang="en-US" dirty="0" smtClean="0"/>
              <a:t>Some </a:t>
            </a:r>
            <a:r>
              <a:rPr lang="en-US" dirty="0" smtClean="0"/>
              <a:t>days, he couldn't bring himself to walk the hallways. He skipped class at least once a week in seventh grade. He passed whole days in bed, the sheets pulled up to his neck. In the shadows of his bedroom, Jay could be almost nothing at all.</a:t>
            </a:r>
          </a:p>
          <a:p>
            <a:endParaRPr lang="en-US" dirty="0" smtClean="0"/>
          </a:p>
          <a:p>
            <a:endParaRPr lang="en-US" dirty="0"/>
          </a:p>
        </p:txBody>
      </p:sp>
      <p:sp>
        <p:nvSpPr>
          <p:cNvPr id="8" name="TextBox 7"/>
          <p:cNvSpPr txBox="1"/>
          <p:nvPr/>
        </p:nvSpPr>
        <p:spPr>
          <a:xfrm>
            <a:off x="635000" y="3739937"/>
            <a:ext cx="3505351" cy="2585323"/>
          </a:xfrm>
          <a:prstGeom prst="rect">
            <a:avLst/>
          </a:prstGeom>
          <a:noFill/>
        </p:spPr>
        <p:txBody>
          <a:bodyPr wrap="square" rtlCol="0">
            <a:spAutoFit/>
          </a:bodyPr>
          <a:lstStyle/>
          <a:p>
            <a:r>
              <a:rPr lang="en-US" dirty="0" smtClean="0"/>
              <a:t>His mother took him to doctors, but there was no word for the way Jay felt. He struggled to explain that he felt sick because he didn't feel like himself.</a:t>
            </a:r>
          </a:p>
          <a:p>
            <a:endParaRPr lang="en-US" dirty="0" smtClean="0"/>
          </a:p>
          <a:p>
            <a:r>
              <a:rPr lang="en-US" dirty="0" smtClean="0"/>
              <a:t>I feel like I am walking on glass, he wanted to say. But the words came out, "My stomach hurts." </a:t>
            </a:r>
            <a:endParaRPr lang="en-US" dirty="0"/>
          </a:p>
        </p:txBody>
      </p:sp>
      <p:sp>
        <p:nvSpPr>
          <p:cNvPr id="9" name="TextBox 8"/>
          <p:cNvSpPr txBox="1"/>
          <p:nvPr/>
        </p:nvSpPr>
        <p:spPr>
          <a:xfrm>
            <a:off x="208757" y="6325260"/>
            <a:ext cx="3931594" cy="461665"/>
          </a:xfrm>
          <a:prstGeom prst="rect">
            <a:avLst/>
          </a:prstGeom>
          <a:noFill/>
        </p:spPr>
        <p:txBody>
          <a:bodyPr wrap="square" rtlCol="0">
            <a:spAutoFit/>
          </a:bodyPr>
          <a:lstStyle/>
          <a:p>
            <a:r>
              <a:rPr lang="en-US" sz="1200" dirty="0" smtClean="0"/>
              <a:t>http://www.oregonlive.com/transgender-health/2017/07/about_a_boy_jays_life_as_a_tra.html</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Screenshot 2017-09-03 21.55.50.png"/>
          <p:cNvPicPr>
            <a:picLocks noChangeAspect="1"/>
          </p:cNvPicPr>
          <p:nvPr/>
        </p:nvPicPr>
        <p:blipFill>
          <a:blip r:embed="rId2"/>
          <a:stretch>
            <a:fillRect/>
          </a:stretch>
        </p:blipFill>
        <p:spPr>
          <a:xfrm>
            <a:off x="4436140" y="5509030"/>
            <a:ext cx="4533900" cy="1244600"/>
          </a:xfrm>
          <a:prstGeom prst="rect">
            <a:avLst/>
          </a:prstGeom>
        </p:spPr>
      </p:pic>
      <p:pic>
        <p:nvPicPr>
          <p:cNvPr id="5" name="Picture 4" descr="Screenshot 2017-09-03 21.59.00.png"/>
          <p:cNvPicPr>
            <a:picLocks noChangeAspect="1"/>
          </p:cNvPicPr>
          <p:nvPr/>
        </p:nvPicPr>
        <p:blipFill>
          <a:blip r:embed="rId3"/>
          <a:srcRect t="17427" r="63120" b="18208"/>
          <a:stretch>
            <a:fillRect/>
          </a:stretch>
        </p:blipFill>
        <p:spPr>
          <a:xfrm>
            <a:off x="-372788" y="1461187"/>
            <a:ext cx="3330182" cy="2174382"/>
          </a:xfrm>
          <a:prstGeom prst="rect">
            <a:avLst/>
          </a:prstGeom>
        </p:spPr>
      </p:pic>
      <p:sp useBgFill="1">
        <p:nvSpPr>
          <p:cNvPr id="8" name="Rectangle 7"/>
          <p:cNvSpPr/>
          <p:nvPr/>
        </p:nvSpPr>
        <p:spPr>
          <a:xfrm>
            <a:off x="6703428" y="1461187"/>
            <a:ext cx="2284007" cy="220917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299" y="226136"/>
            <a:ext cx="9029700" cy="923330"/>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square" rtlCol="0">
            <a:spAutoFit/>
          </a:bodyPr>
          <a:lstStyle/>
          <a:p>
            <a:r>
              <a:rPr lang="en-US" dirty="0" smtClean="0"/>
              <a:t>% of </a:t>
            </a:r>
            <a:r>
              <a:rPr lang="en-US" dirty="0" smtClean="0"/>
              <a:t>Population, age 18 + </a:t>
            </a:r>
            <a:r>
              <a:rPr lang="en-US" dirty="0" smtClean="0"/>
              <a:t>older,</a:t>
            </a:r>
            <a:r>
              <a:rPr lang="en-US" dirty="0" smtClean="0"/>
              <a:t> United States</a:t>
            </a:r>
            <a:br>
              <a:rPr lang="en-US" dirty="0" smtClean="0"/>
            </a:br>
            <a:r>
              <a:rPr lang="en-US" dirty="0" smtClean="0"/>
              <a:t>with </a:t>
            </a:r>
            <a:r>
              <a:rPr lang="en-US" dirty="0" smtClean="0"/>
              <a:t>feelings </a:t>
            </a:r>
            <a:r>
              <a:rPr lang="en-US" dirty="0" smtClean="0"/>
              <a:t>of sadness</a:t>
            </a:r>
            <a:r>
              <a:rPr lang="en-US" dirty="0" smtClean="0"/>
              <a:t>, hopelessness, worthlessness or</a:t>
            </a:r>
            <a:r>
              <a:rPr lang="en-US" dirty="0" smtClean="0"/>
              <a:t> </a:t>
            </a:r>
            <a:br>
              <a:rPr lang="en-US" dirty="0" smtClean="0"/>
            </a:br>
            <a:r>
              <a:rPr lang="en-US" dirty="0" smtClean="0"/>
              <a:t>that </a:t>
            </a:r>
            <a:r>
              <a:rPr lang="en-US" dirty="0" smtClean="0"/>
              <a:t>“everything is an effort, all the </a:t>
            </a:r>
            <a:r>
              <a:rPr lang="en-US" dirty="0" smtClean="0"/>
              <a:t>time, </a:t>
            </a:r>
            <a:r>
              <a:rPr lang="en-US" dirty="0" smtClean="0"/>
              <a:t>2014</a:t>
            </a:r>
            <a:endParaRPr lang="en-US" dirty="0"/>
          </a:p>
        </p:txBody>
      </p:sp>
      <p:pic>
        <p:nvPicPr>
          <p:cNvPr id="12" name="Picture 11" descr="Screenshot 2017-09-10 12.53.35.png"/>
          <p:cNvPicPr>
            <a:picLocks noChangeAspect="1"/>
          </p:cNvPicPr>
          <p:nvPr/>
        </p:nvPicPr>
        <p:blipFill>
          <a:blip r:embed="rId4"/>
          <a:srcRect l="21057" t="54707" r="49224" b="12089"/>
          <a:stretch>
            <a:fillRect/>
          </a:stretch>
        </p:blipFill>
        <p:spPr>
          <a:xfrm>
            <a:off x="7320104" y="1426398"/>
            <a:ext cx="2691078" cy="2156986"/>
          </a:xfrm>
          <a:prstGeom prst="rect">
            <a:avLst/>
          </a:prstGeom>
        </p:spPr>
      </p:pic>
      <p:pic>
        <p:nvPicPr>
          <p:cNvPr id="13" name="Picture 12" descr="Screenshot 2017-09-03 21.59.00.png"/>
          <p:cNvPicPr>
            <a:picLocks noChangeAspect="1"/>
          </p:cNvPicPr>
          <p:nvPr/>
        </p:nvPicPr>
        <p:blipFill>
          <a:blip r:embed="rId3"/>
          <a:srcRect t="80792"/>
          <a:stretch>
            <a:fillRect/>
          </a:stretch>
        </p:blipFill>
        <p:spPr>
          <a:xfrm>
            <a:off x="182204" y="4286285"/>
            <a:ext cx="8655181" cy="648871"/>
          </a:xfrm>
          <a:prstGeom prst="rect">
            <a:avLst/>
          </a:prstGeom>
        </p:spPr>
      </p:pic>
      <p:pic>
        <p:nvPicPr>
          <p:cNvPr id="14" name="Picture 13" descr="Screenshot 2017-09-03 21.59.00.png"/>
          <p:cNvPicPr>
            <a:picLocks noChangeAspect="1"/>
          </p:cNvPicPr>
          <p:nvPr/>
        </p:nvPicPr>
        <p:blipFill>
          <a:blip r:embed="rId3"/>
          <a:srcRect l="38853" t="17427" r="40725" b="18208"/>
          <a:stretch>
            <a:fillRect/>
          </a:stretch>
        </p:blipFill>
        <p:spPr>
          <a:xfrm>
            <a:off x="2922610" y="1474427"/>
            <a:ext cx="1844022" cy="2174382"/>
          </a:xfrm>
          <a:prstGeom prst="rect">
            <a:avLst/>
          </a:prstGeom>
        </p:spPr>
      </p:pic>
      <p:pic>
        <p:nvPicPr>
          <p:cNvPr id="10" name="Content Placeholder 6" descr="Screenshot 2017-09-03 22.45.59.png"/>
          <p:cNvPicPr>
            <a:picLocks noChangeAspect="1"/>
          </p:cNvPicPr>
          <p:nvPr/>
        </p:nvPicPr>
        <p:blipFill>
          <a:blip r:embed="rId5"/>
          <a:srcRect l="22458" t="23229" r="61265" b="18022"/>
          <a:stretch>
            <a:fillRect/>
          </a:stretch>
        </p:blipFill>
        <p:spPr>
          <a:xfrm>
            <a:off x="4453510" y="1652534"/>
            <a:ext cx="1467098" cy="2000430"/>
          </a:xfrm>
          <a:prstGeom prst="rect">
            <a:avLst/>
          </a:prstGeom>
        </p:spPr>
      </p:pic>
      <p:pic>
        <p:nvPicPr>
          <p:cNvPr id="11" name="Picture 10" descr="Screenshot 2017-09-04 13.37.56.png"/>
          <p:cNvPicPr>
            <a:picLocks noChangeAspect="1"/>
          </p:cNvPicPr>
          <p:nvPr/>
        </p:nvPicPr>
        <p:blipFill>
          <a:blip r:embed="rId6"/>
          <a:srcRect l="20909" t="9640" r="61227" b="62966"/>
          <a:stretch>
            <a:fillRect/>
          </a:stretch>
        </p:blipFill>
        <p:spPr>
          <a:xfrm>
            <a:off x="5746647" y="1617743"/>
            <a:ext cx="1672633" cy="205261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2017-09-03 21.55.50.png"/>
          <p:cNvPicPr>
            <a:picLocks noChangeAspect="1"/>
          </p:cNvPicPr>
          <p:nvPr/>
        </p:nvPicPr>
        <p:blipFill>
          <a:blip r:embed="rId2"/>
          <a:stretch>
            <a:fillRect/>
          </a:stretch>
        </p:blipFill>
        <p:spPr>
          <a:xfrm>
            <a:off x="38100" y="-11298"/>
            <a:ext cx="4533900" cy="1244600"/>
          </a:xfrm>
          <a:prstGeom prst="rect">
            <a:avLst/>
          </a:prstGeom>
        </p:spPr>
      </p:pic>
      <p:pic>
        <p:nvPicPr>
          <p:cNvPr id="6" name="Picture 5" descr="Screenshot 2017-09-03 21.56.56.png"/>
          <p:cNvPicPr>
            <a:picLocks noChangeAspect="1"/>
          </p:cNvPicPr>
          <p:nvPr/>
        </p:nvPicPr>
        <p:blipFill>
          <a:blip r:embed="rId3"/>
          <a:stretch>
            <a:fillRect/>
          </a:stretch>
        </p:blipFill>
        <p:spPr>
          <a:xfrm>
            <a:off x="0" y="1298745"/>
            <a:ext cx="9144000" cy="2169975"/>
          </a:xfrm>
          <a:prstGeom prst="rect">
            <a:avLst/>
          </a:prstGeom>
        </p:spPr>
      </p:pic>
      <p:sp useBgFill="1">
        <p:nvSpPr>
          <p:cNvPr id="8" name="Rectangle 7"/>
          <p:cNvSpPr/>
          <p:nvPr/>
        </p:nvSpPr>
        <p:spPr>
          <a:xfrm>
            <a:off x="6506266" y="1015864"/>
            <a:ext cx="2637734" cy="43487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descr="Screenshot 2017-09-03 21.55.50.png"/>
          <p:cNvPicPr>
            <a:picLocks noChangeAspect="1"/>
          </p:cNvPicPr>
          <p:nvPr/>
        </p:nvPicPr>
        <p:blipFill>
          <a:blip r:embed="rId2"/>
          <a:stretch>
            <a:fillRect/>
          </a:stretch>
        </p:blipFill>
        <p:spPr>
          <a:xfrm>
            <a:off x="38100" y="-11298"/>
            <a:ext cx="4533900" cy="1244600"/>
          </a:xfrm>
          <a:prstGeom prst="rect">
            <a:avLst/>
          </a:prstGeom>
        </p:spPr>
      </p:pic>
      <p:pic>
        <p:nvPicPr>
          <p:cNvPr id="5" name="Picture 4" descr="Screenshot 2017-09-03 21.59.00.png"/>
          <p:cNvPicPr>
            <a:picLocks noChangeAspect="1"/>
          </p:cNvPicPr>
          <p:nvPr/>
        </p:nvPicPr>
        <p:blipFill>
          <a:blip r:embed="rId3"/>
          <a:stretch>
            <a:fillRect/>
          </a:stretch>
        </p:blipFill>
        <p:spPr>
          <a:xfrm>
            <a:off x="114299" y="1596786"/>
            <a:ext cx="9029700" cy="3378200"/>
          </a:xfrm>
          <a:prstGeom prst="rect">
            <a:avLst/>
          </a:prstGeom>
        </p:spPr>
      </p:pic>
      <p:pic>
        <p:nvPicPr>
          <p:cNvPr id="7" name="Picture 6" descr="Screenshot 2017-09-03 21.56.56.png"/>
          <p:cNvPicPr>
            <a:picLocks noChangeAspect="1"/>
          </p:cNvPicPr>
          <p:nvPr/>
        </p:nvPicPr>
        <p:blipFill>
          <a:blip r:embed="rId4"/>
          <a:srcRect r="58099" b="75782"/>
          <a:stretch>
            <a:fillRect/>
          </a:stretch>
        </p:blipFill>
        <p:spPr>
          <a:xfrm>
            <a:off x="114300" y="1233302"/>
            <a:ext cx="3831383" cy="525534"/>
          </a:xfrm>
          <a:prstGeom prst="rect">
            <a:avLst/>
          </a:prstGeom>
        </p:spPr>
      </p:pic>
      <p:sp>
        <p:nvSpPr>
          <p:cNvPr id="8" name="Rectangle 7"/>
          <p:cNvSpPr/>
          <p:nvPr/>
        </p:nvSpPr>
        <p:spPr>
          <a:xfrm>
            <a:off x="5427686" y="2174384"/>
            <a:ext cx="3716313" cy="2209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 2017-09-03 22.02.52.png"/>
          <p:cNvPicPr>
            <a:picLocks noGrp="1" noChangeAspect="1"/>
          </p:cNvPicPr>
          <p:nvPr>
            <p:ph idx="1"/>
          </p:nvPr>
        </p:nvPicPr>
        <p:blipFill>
          <a:blip r:embed="rId2"/>
          <a:srcRect t="-12484" b="-6071"/>
          <a:stretch>
            <a:fillRect/>
          </a:stretch>
        </p:blipFill>
        <p:spPr>
          <a:xfrm>
            <a:off x="457200" y="2139592"/>
            <a:ext cx="8229600" cy="3270270"/>
          </a:xfrm>
        </p:spPr>
      </p:pic>
      <p:pic>
        <p:nvPicPr>
          <p:cNvPr id="5" name="Picture 4" descr="Screenshot 2017-09-03 21.56.56.png"/>
          <p:cNvPicPr>
            <a:picLocks noChangeAspect="1"/>
          </p:cNvPicPr>
          <p:nvPr/>
        </p:nvPicPr>
        <p:blipFill>
          <a:blip r:embed="rId3"/>
          <a:srcRect r="58099" b="75782"/>
          <a:stretch>
            <a:fillRect/>
          </a:stretch>
        </p:blipFill>
        <p:spPr>
          <a:xfrm>
            <a:off x="152400" y="1614058"/>
            <a:ext cx="3831383" cy="525534"/>
          </a:xfrm>
          <a:prstGeom prst="rect">
            <a:avLst/>
          </a:prstGeom>
        </p:spPr>
      </p:pic>
      <p:sp useBgFill="1">
        <p:nvSpPr>
          <p:cNvPr id="6" name="Rectangle 5"/>
          <p:cNvSpPr/>
          <p:nvPr/>
        </p:nvSpPr>
        <p:spPr>
          <a:xfrm>
            <a:off x="4749226" y="3096320"/>
            <a:ext cx="3716313" cy="146118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 2017-09-03 21.55.50.png"/>
          <p:cNvPicPr>
            <a:picLocks noChangeAspect="1"/>
          </p:cNvPicPr>
          <p:nvPr/>
        </p:nvPicPr>
        <p:blipFill>
          <a:blip r:embed="rId4"/>
          <a:stretch>
            <a:fillRect/>
          </a:stretch>
        </p:blipFill>
        <p:spPr>
          <a:xfrm>
            <a:off x="0" y="0"/>
            <a:ext cx="4533900" cy="1244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 2017-09-03 22.04.21.png"/>
          <p:cNvPicPr>
            <a:picLocks noGrp="1" noChangeAspect="1"/>
          </p:cNvPicPr>
          <p:nvPr>
            <p:ph idx="1"/>
          </p:nvPr>
        </p:nvPicPr>
        <p:blipFill>
          <a:blip r:embed="rId2"/>
          <a:srcRect t="-16755" b="-16755"/>
          <a:stretch>
            <a:fillRect/>
          </a:stretch>
        </p:blipFill>
        <p:spPr>
          <a:xfrm>
            <a:off x="109298" y="1539403"/>
            <a:ext cx="8229600" cy="4525963"/>
          </a:xfrm>
        </p:spPr>
      </p:pic>
      <p:pic>
        <p:nvPicPr>
          <p:cNvPr id="6" name="Picture 5" descr="Screenshot 2017-09-03 21.56.56.png"/>
          <p:cNvPicPr>
            <a:picLocks noChangeAspect="1"/>
          </p:cNvPicPr>
          <p:nvPr/>
        </p:nvPicPr>
        <p:blipFill>
          <a:blip r:embed="rId3"/>
          <a:srcRect r="58099" b="75782"/>
          <a:stretch>
            <a:fillRect/>
          </a:stretch>
        </p:blipFill>
        <p:spPr>
          <a:xfrm>
            <a:off x="109298" y="1561872"/>
            <a:ext cx="3831383" cy="525534"/>
          </a:xfrm>
          <a:prstGeom prst="rect">
            <a:avLst/>
          </a:prstGeom>
        </p:spPr>
      </p:pic>
      <p:sp useBgFill="1">
        <p:nvSpPr>
          <p:cNvPr id="7" name="Rectangle 6"/>
          <p:cNvSpPr/>
          <p:nvPr/>
        </p:nvSpPr>
        <p:spPr>
          <a:xfrm>
            <a:off x="4331713" y="3235481"/>
            <a:ext cx="3716313" cy="146118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2017-09-03 21.55.50.png"/>
          <p:cNvPicPr>
            <a:picLocks noChangeAspect="1"/>
          </p:cNvPicPr>
          <p:nvPr/>
        </p:nvPicPr>
        <p:blipFill>
          <a:blip r:embed="rId4"/>
          <a:stretch>
            <a:fillRect/>
          </a:stretch>
        </p:blipFill>
        <p:spPr>
          <a:xfrm>
            <a:off x="0" y="103458"/>
            <a:ext cx="4533900" cy="1244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2.04.43.png"/>
          <p:cNvPicPr>
            <a:picLocks noChangeAspect="1"/>
          </p:cNvPicPr>
          <p:nvPr/>
        </p:nvPicPr>
        <p:blipFill>
          <a:blip r:embed="rId2"/>
          <a:stretch>
            <a:fillRect/>
          </a:stretch>
        </p:blipFill>
        <p:spPr>
          <a:xfrm>
            <a:off x="82816" y="800172"/>
            <a:ext cx="9080500" cy="3060700"/>
          </a:xfrm>
          <a:prstGeom prst="rect">
            <a:avLst/>
          </a:prstGeom>
        </p:spPr>
      </p:pic>
      <p:pic>
        <p:nvPicPr>
          <p:cNvPr id="6" name="Picture 5" descr="Screenshot 2017-09-03 21.56.56.png"/>
          <p:cNvPicPr>
            <a:picLocks noChangeAspect="1"/>
          </p:cNvPicPr>
          <p:nvPr/>
        </p:nvPicPr>
        <p:blipFill>
          <a:blip r:embed="rId3"/>
          <a:srcRect r="58099" b="75782"/>
          <a:stretch>
            <a:fillRect/>
          </a:stretch>
        </p:blipFill>
        <p:spPr>
          <a:xfrm>
            <a:off x="152400" y="274638"/>
            <a:ext cx="3831383" cy="525534"/>
          </a:xfrm>
          <a:prstGeom prst="rect">
            <a:avLst/>
          </a:prstGeom>
        </p:spPr>
      </p:pic>
      <p:sp useBgFill="1">
        <p:nvSpPr>
          <p:cNvPr id="8" name="Rectangle 7"/>
          <p:cNvSpPr/>
          <p:nvPr/>
        </p:nvSpPr>
        <p:spPr>
          <a:xfrm>
            <a:off x="4871005" y="1469824"/>
            <a:ext cx="4255599" cy="181784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 2017-09-03 21.55.50.png"/>
          <p:cNvPicPr>
            <a:picLocks noChangeAspect="1"/>
          </p:cNvPicPr>
          <p:nvPr/>
        </p:nvPicPr>
        <p:blipFill>
          <a:blip r:embed="rId4"/>
          <a:stretch>
            <a:fillRect/>
          </a:stretch>
        </p:blipFill>
        <p:spPr>
          <a:xfrm>
            <a:off x="4533900" y="5148024"/>
            <a:ext cx="4533900" cy="1244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 2017-09-03 22.07.55.png"/>
          <p:cNvPicPr>
            <a:picLocks noGrp="1" noChangeAspect="1"/>
          </p:cNvPicPr>
          <p:nvPr>
            <p:ph idx="1"/>
          </p:nvPr>
        </p:nvPicPr>
        <p:blipFill>
          <a:blip r:embed="rId2"/>
          <a:srcRect t="-36320" b="-36320"/>
          <a:stretch>
            <a:fillRect/>
          </a:stretch>
        </p:blipFill>
        <p:spPr>
          <a:xfrm>
            <a:off x="0" y="274638"/>
            <a:ext cx="8229600" cy="4525963"/>
          </a:xfrm>
        </p:spPr>
      </p:pic>
      <p:pic>
        <p:nvPicPr>
          <p:cNvPr id="7" name="Picture 6" descr="Screenshot 2017-09-03 21.56.56.png"/>
          <p:cNvPicPr>
            <a:picLocks noChangeAspect="1"/>
          </p:cNvPicPr>
          <p:nvPr/>
        </p:nvPicPr>
        <p:blipFill>
          <a:blip r:embed="rId3"/>
          <a:srcRect r="58099" b="75782"/>
          <a:stretch>
            <a:fillRect/>
          </a:stretch>
        </p:blipFill>
        <p:spPr>
          <a:xfrm>
            <a:off x="226154" y="525534"/>
            <a:ext cx="3831383" cy="525534"/>
          </a:xfrm>
          <a:prstGeom prst="rect">
            <a:avLst/>
          </a:prstGeom>
        </p:spPr>
      </p:pic>
      <p:sp useBgFill="1">
        <p:nvSpPr>
          <p:cNvPr id="8" name="Rectangle 7"/>
          <p:cNvSpPr/>
          <p:nvPr/>
        </p:nvSpPr>
        <p:spPr>
          <a:xfrm>
            <a:off x="4262145" y="1904699"/>
            <a:ext cx="4255599" cy="91329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2017-09-03 21.55.50.png"/>
          <p:cNvPicPr>
            <a:picLocks noChangeAspect="1"/>
          </p:cNvPicPr>
          <p:nvPr/>
        </p:nvPicPr>
        <p:blipFill>
          <a:blip r:embed="rId4"/>
          <a:stretch>
            <a:fillRect/>
          </a:stretch>
        </p:blipFill>
        <p:spPr>
          <a:xfrm>
            <a:off x="4262145" y="5245029"/>
            <a:ext cx="4533900" cy="1244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3" descr="Screenshot 2017-09-03 22.07.55.png"/>
          <p:cNvPicPr>
            <a:picLocks noChangeAspect="1"/>
          </p:cNvPicPr>
          <p:nvPr/>
        </p:nvPicPr>
        <p:blipFill>
          <a:blip r:embed="rId2"/>
          <a:srcRect t="-1518" r="64436" b="79956"/>
          <a:stretch>
            <a:fillRect/>
          </a:stretch>
        </p:blipFill>
        <p:spPr>
          <a:xfrm>
            <a:off x="187202" y="1142574"/>
            <a:ext cx="2926769" cy="565280"/>
          </a:xfrm>
          <a:prstGeom prst="rect">
            <a:avLst/>
          </a:prstGeom>
        </p:spPr>
      </p:pic>
      <p:pic>
        <p:nvPicPr>
          <p:cNvPr id="6" name="Picture 5" descr="Screenshot 2017-09-03 22.08.49.png"/>
          <p:cNvPicPr>
            <a:picLocks noChangeAspect="1"/>
          </p:cNvPicPr>
          <p:nvPr/>
        </p:nvPicPr>
        <p:blipFill>
          <a:blip r:embed="rId3"/>
          <a:stretch>
            <a:fillRect/>
          </a:stretch>
        </p:blipFill>
        <p:spPr>
          <a:xfrm>
            <a:off x="0" y="1551299"/>
            <a:ext cx="9144000" cy="2054546"/>
          </a:xfrm>
          <a:prstGeom prst="rect">
            <a:avLst/>
          </a:prstGeom>
        </p:spPr>
      </p:pic>
      <p:pic>
        <p:nvPicPr>
          <p:cNvPr id="7" name="Picture 6" descr="Screenshot 2017-09-03 21.56.56.png"/>
          <p:cNvPicPr>
            <a:picLocks noChangeAspect="1"/>
          </p:cNvPicPr>
          <p:nvPr/>
        </p:nvPicPr>
        <p:blipFill>
          <a:blip r:embed="rId4"/>
          <a:srcRect r="58099" b="75782"/>
          <a:stretch>
            <a:fillRect/>
          </a:stretch>
        </p:blipFill>
        <p:spPr>
          <a:xfrm>
            <a:off x="430746" y="525534"/>
            <a:ext cx="3831383" cy="525534"/>
          </a:xfrm>
          <a:prstGeom prst="rect">
            <a:avLst/>
          </a:prstGeom>
        </p:spPr>
      </p:pic>
      <p:sp useBgFill="1">
        <p:nvSpPr>
          <p:cNvPr id="9" name="Rectangle 8"/>
          <p:cNvSpPr/>
          <p:nvPr/>
        </p:nvSpPr>
        <p:spPr>
          <a:xfrm>
            <a:off x="4331729" y="1991674"/>
            <a:ext cx="4812271" cy="91329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03 21.55.50.png"/>
          <p:cNvPicPr>
            <a:picLocks noChangeAspect="1"/>
          </p:cNvPicPr>
          <p:nvPr/>
        </p:nvPicPr>
        <p:blipFill>
          <a:blip r:embed="rId5"/>
          <a:stretch>
            <a:fillRect/>
          </a:stretch>
        </p:blipFill>
        <p:spPr>
          <a:xfrm>
            <a:off x="4610100" y="5353082"/>
            <a:ext cx="4533900" cy="1244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3" descr="Screenshot 2017-09-03 22.07.55.png"/>
          <p:cNvPicPr>
            <a:picLocks noChangeAspect="1"/>
          </p:cNvPicPr>
          <p:nvPr/>
        </p:nvPicPr>
        <p:blipFill>
          <a:blip r:embed="rId2"/>
          <a:srcRect t="-1518" r="64436" b="79956"/>
          <a:stretch>
            <a:fillRect/>
          </a:stretch>
        </p:blipFill>
        <p:spPr>
          <a:xfrm>
            <a:off x="187202" y="1142574"/>
            <a:ext cx="2926769" cy="565280"/>
          </a:xfrm>
          <a:prstGeom prst="rect">
            <a:avLst/>
          </a:prstGeom>
        </p:spPr>
      </p:pic>
      <p:pic>
        <p:nvPicPr>
          <p:cNvPr id="7" name="Picture 6" descr="Screenshot 2017-09-03 21.56.56.png"/>
          <p:cNvPicPr>
            <a:picLocks noChangeAspect="1"/>
          </p:cNvPicPr>
          <p:nvPr/>
        </p:nvPicPr>
        <p:blipFill>
          <a:blip r:embed="rId3"/>
          <a:srcRect r="58099" b="75782"/>
          <a:stretch>
            <a:fillRect/>
          </a:stretch>
        </p:blipFill>
        <p:spPr>
          <a:xfrm>
            <a:off x="430746" y="525534"/>
            <a:ext cx="3831383" cy="525534"/>
          </a:xfrm>
          <a:prstGeom prst="rect">
            <a:avLst/>
          </a:prstGeom>
        </p:spPr>
      </p:pic>
      <p:sp useBgFill="1">
        <p:nvSpPr>
          <p:cNvPr id="9" name="Rectangle 8"/>
          <p:cNvSpPr/>
          <p:nvPr/>
        </p:nvSpPr>
        <p:spPr>
          <a:xfrm>
            <a:off x="4331729" y="1991674"/>
            <a:ext cx="4812271" cy="91329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03 21.55.50.png"/>
          <p:cNvPicPr>
            <a:picLocks noChangeAspect="1"/>
          </p:cNvPicPr>
          <p:nvPr/>
        </p:nvPicPr>
        <p:blipFill>
          <a:blip r:embed="rId4"/>
          <a:stretch>
            <a:fillRect/>
          </a:stretch>
        </p:blipFill>
        <p:spPr>
          <a:xfrm>
            <a:off x="4610100" y="5353082"/>
            <a:ext cx="4533900" cy="1244600"/>
          </a:xfrm>
          <a:prstGeom prst="rect">
            <a:avLst/>
          </a:prstGeom>
        </p:spPr>
      </p:pic>
      <p:pic>
        <p:nvPicPr>
          <p:cNvPr id="11" name="Picture 10" descr="Screenshot 2017-09-10 16.43.16.png"/>
          <p:cNvPicPr>
            <a:picLocks noChangeAspect="1"/>
          </p:cNvPicPr>
          <p:nvPr/>
        </p:nvPicPr>
        <p:blipFill>
          <a:blip r:embed="rId5"/>
          <a:srcRect t="36243" b="28303"/>
          <a:stretch>
            <a:fillRect/>
          </a:stretch>
        </p:blipFill>
        <p:spPr>
          <a:xfrm>
            <a:off x="163985" y="1991674"/>
            <a:ext cx="8335487" cy="2431444"/>
          </a:xfrm>
          <a:prstGeom prst="rect">
            <a:avLst/>
          </a:prstGeom>
        </p:spPr>
      </p:pic>
      <p:sp useBgFill="1">
        <p:nvSpPr>
          <p:cNvPr id="12" name="Rectangle 11"/>
          <p:cNvSpPr/>
          <p:nvPr/>
        </p:nvSpPr>
        <p:spPr>
          <a:xfrm>
            <a:off x="4504823" y="2609259"/>
            <a:ext cx="3716313" cy="86975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5" name="Content Placeholder 4" descr="Screenshot 2017-09-03 22.42.31.png"/>
          <p:cNvPicPr>
            <a:picLocks noGrp="1" noChangeAspect="1"/>
          </p:cNvPicPr>
          <p:nvPr>
            <p:ph idx="1"/>
          </p:nvPr>
        </p:nvPicPr>
        <p:blipFill>
          <a:blip r:embed="rId2"/>
          <a:srcRect t="558" r="43979" b="78268"/>
          <a:stretch>
            <a:fillRect/>
          </a:stretch>
        </p:blipFill>
        <p:spPr>
          <a:xfrm>
            <a:off x="0" y="274638"/>
            <a:ext cx="5114551" cy="525534"/>
          </a:xfrm>
        </p:spPr>
      </p:pic>
      <p:pic>
        <p:nvPicPr>
          <p:cNvPr id="4" name="Picture 3" descr="Screenshot 2017-09-03 21.55.50.png"/>
          <p:cNvPicPr>
            <a:picLocks noChangeAspect="1"/>
          </p:cNvPicPr>
          <p:nvPr/>
        </p:nvPicPr>
        <p:blipFill>
          <a:blip r:embed="rId3"/>
          <a:stretch>
            <a:fillRect/>
          </a:stretch>
        </p:blipFill>
        <p:spPr>
          <a:xfrm>
            <a:off x="4533900" y="5252394"/>
            <a:ext cx="4533900" cy="1244600"/>
          </a:xfrm>
          <a:prstGeom prst="rect">
            <a:avLst/>
          </a:prstGeom>
        </p:spPr>
      </p:pic>
      <p:pic>
        <p:nvPicPr>
          <p:cNvPr id="6" name="Content Placeholder 4" descr="Screenshot 2017-09-03 22.42.31.png"/>
          <p:cNvPicPr>
            <a:picLocks noChangeAspect="1"/>
          </p:cNvPicPr>
          <p:nvPr/>
        </p:nvPicPr>
        <p:blipFill>
          <a:blip r:embed="rId2"/>
          <a:srcRect t="18743" b="-930"/>
          <a:stretch>
            <a:fillRect/>
          </a:stretch>
        </p:blipFill>
        <p:spPr>
          <a:xfrm>
            <a:off x="-91144" y="1148074"/>
            <a:ext cx="9129632" cy="20398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shot 2017-09-03 22.42.31.png"/>
          <p:cNvPicPr>
            <a:picLocks noGrp="1" noChangeAspect="1"/>
          </p:cNvPicPr>
          <p:nvPr>
            <p:ph idx="1"/>
          </p:nvPr>
        </p:nvPicPr>
        <p:blipFill>
          <a:blip r:embed="rId2"/>
          <a:srcRect t="558" r="43771" b="79840"/>
          <a:stretch>
            <a:fillRect/>
          </a:stretch>
        </p:blipFill>
        <p:spPr>
          <a:xfrm>
            <a:off x="0" y="274638"/>
            <a:ext cx="4627451" cy="438559"/>
          </a:xfrm>
        </p:spPr>
      </p:pic>
      <p:pic>
        <p:nvPicPr>
          <p:cNvPr id="7" name="Picture 6" descr="Screenshot 2017-09-03 22.44.18.png"/>
          <p:cNvPicPr>
            <a:picLocks noChangeAspect="1"/>
          </p:cNvPicPr>
          <p:nvPr/>
        </p:nvPicPr>
        <p:blipFill>
          <a:blip r:embed="rId3"/>
          <a:stretch>
            <a:fillRect/>
          </a:stretch>
        </p:blipFill>
        <p:spPr>
          <a:xfrm>
            <a:off x="63500" y="932927"/>
            <a:ext cx="9080500" cy="2476500"/>
          </a:xfrm>
          <a:prstGeom prst="rect">
            <a:avLst/>
          </a:prstGeom>
        </p:spPr>
      </p:pic>
      <p:sp useBgFill="1">
        <p:nvSpPr>
          <p:cNvPr id="6" name="Rectangle 5"/>
          <p:cNvSpPr/>
          <p:nvPr/>
        </p:nvSpPr>
        <p:spPr>
          <a:xfrm>
            <a:off x="4244749" y="1704596"/>
            <a:ext cx="4812271" cy="91329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03 21.55.50.png"/>
          <p:cNvPicPr>
            <a:picLocks noChangeAspect="1"/>
          </p:cNvPicPr>
          <p:nvPr/>
        </p:nvPicPr>
        <p:blipFill>
          <a:blip r:embed="rId4"/>
          <a:stretch>
            <a:fillRect/>
          </a:stretch>
        </p:blipFill>
        <p:spPr>
          <a:xfrm>
            <a:off x="3966387" y="4928294"/>
            <a:ext cx="4533900" cy="124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Content Placeholder 3" descr="Screenshot 2017-09-03 22.04.21.png"/>
          <p:cNvPicPr>
            <a:picLocks noGrp="1" noChangeAspect="1"/>
          </p:cNvPicPr>
          <p:nvPr>
            <p:ph idx="1"/>
          </p:nvPr>
        </p:nvPicPr>
        <p:blipFill>
          <a:blip r:embed="rId2"/>
          <a:srcRect l="1389" t="75095" b="-1265"/>
          <a:stretch>
            <a:fillRect/>
          </a:stretch>
        </p:blipFill>
        <p:spPr>
          <a:xfrm>
            <a:off x="114299" y="4508816"/>
            <a:ext cx="8115301" cy="887147"/>
          </a:xfrm>
        </p:spPr>
      </p:pic>
      <p:pic>
        <p:nvPicPr>
          <p:cNvPr id="5" name="Picture 4" descr="Screenshot 2017-09-03 21.55.50.png"/>
          <p:cNvPicPr>
            <a:picLocks noChangeAspect="1"/>
          </p:cNvPicPr>
          <p:nvPr/>
        </p:nvPicPr>
        <p:blipFill>
          <a:blip r:embed="rId3"/>
          <a:stretch>
            <a:fillRect/>
          </a:stretch>
        </p:blipFill>
        <p:spPr>
          <a:xfrm>
            <a:off x="4514749" y="5509030"/>
            <a:ext cx="4533900" cy="1244600"/>
          </a:xfrm>
          <a:prstGeom prst="rect">
            <a:avLst/>
          </a:prstGeom>
        </p:spPr>
      </p:pic>
      <p:sp>
        <p:nvSpPr>
          <p:cNvPr id="8" name="TextBox 7"/>
          <p:cNvSpPr txBox="1"/>
          <p:nvPr/>
        </p:nvSpPr>
        <p:spPr>
          <a:xfrm>
            <a:off x="114299" y="780134"/>
            <a:ext cx="9029700" cy="646331"/>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square" rtlCol="0">
            <a:spAutoFit/>
          </a:bodyPr>
          <a:lstStyle/>
          <a:p>
            <a:r>
              <a:rPr lang="en-US" dirty="0" smtClean="0"/>
              <a:t>Age-adjusted Death Rates for Suicide: Ages 15-19 (per 100,000 people)</a:t>
            </a:r>
            <a:br>
              <a:rPr lang="en-US" dirty="0" smtClean="0"/>
            </a:br>
            <a:r>
              <a:rPr lang="en-US" dirty="0" smtClean="0"/>
              <a:t>United States,     2014</a:t>
            </a:r>
            <a:endParaRPr lang="en-US" dirty="0"/>
          </a:p>
        </p:txBody>
      </p:sp>
      <p:pic>
        <p:nvPicPr>
          <p:cNvPr id="9" name="Content Placeholder 3" descr="Screenshot 2017-09-03 22.04.21.png"/>
          <p:cNvPicPr>
            <a:picLocks noChangeAspect="1"/>
          </p:cNvPicPr>
          <p:nvPr/>
        </p:nvPicPr>
        <p:blipFill>
          <a:blip r:embed="rId2"/>
          <a:srcRect t="-16755" r="77331" b="86358"/>
          <a:stretch>
            <a:fillRect/>
          </a:stretch>
        </p:blipFill>
        <p:spPr>
          <a:xfrm>
            <a:off x="48033" y="-515232"/>
            <a:ext cx="1865586" cy="1030463"/>
          </a:xfrm>
          <a:prstGeom prst="rect">
            <a:avLst/>
          </a:prstGeom>
        </p:spPr>
      </p:pic>
      <p:pic>
        <p:nvPicPr>
          <p:cNvPr id="10" name="Content Placeholder 3" descr="Screenshot 2017-09-03 22.04.21.png"/>
          <p:cNvPicPr>
            <a:picLocks noChangeAspect="1"/>
          </p:cNvPicPr>
          <p:nvPr/>
        </p:nvPicPr>
        <p:blipFill>
          <a:blip r:embed="rId2"/>
          <a:srcRect t="34168" r="72781" b="24538"/>
          <a:stretch>
            <a:fillRect/>
          </a:stretch>
        </p:blipFill>
        <p:spPr>
          <a:xfrm>
            <a:off x="-222012" y="1766051"/>
            <a:ext cx="2239998" cy="1399849"/>
          </a:xfrm>
          <a:prstGeom prst="rect">
            <a:avLst/>
          </a:prstGeom>
        </p:spPr>
      </p:pic>
      <p:pic>
        <p:nvPicPr>
          <p:cNvPr id="11" name="Content Placeholder 6" descr="Screenshot 2017-09-03 22.48.50.png"/>
          <p:cNvPicPr>
            <a:picLocks noChangeAspect="1"/>
          </p:cNvPicPr>
          <p:nvPr/>
        </p:nvPicPr>
        <p:blipFill>
          <a:blip r:embed="rId4"/>
          <a:srcRect l="10197" t="19435" r="68875" b="28522"/>
          <a:stretch>
            <a:fillRect/>
          </a:stretch>
        </p:blipFill>
        <p:spPr>
          <a:xfrm>
            <a:off x="3365829" y="1679076"/>
            <a:ext cx="1722247" cy="1600345"/>
          </a:xfrm>
          <a:prstGeom prst="rect">
            <a:avLst/>
          </a:prstGeom>
        </p:spPr>
      </p:pic>
      <p:pic>
        <p:nvPicPr>
          <p:cNvPr id="12" name="Picture 11" descr="Screenshot 2017-09-04 13.41.34.png"/>
          <p:cNvPicPr>
            <a:picLocks noChangeAspect="1"/>
          </p:cNvPicPr>
          <p:nvPr/>
        </p:nvPicPr>
        <p:blipFill>
          <a:blip r:embed="rId5"/>
          <a:srcRect l="12031" t="8723" r="68563" b="63331"/>
          <a:stretch>
            <a:fillRect/>
          </a:stretch>
        </p:blipFill>
        <p:spPr>
          <a:xfrm>
            <a:off x="5010168" y="1596190"/>
            <a:ext cx="1774436" cy="1795847"/>
          </a:xfrm>
          <a:prstGeom prst="rect">
            <a:avLst/>
          </a:prstGeom>
        </p:spPr>
      </p:pic>
      <p:pic>
        <p:nvPicPr>
          <p:cNvPr id="13" name="Picture 12" descr="Screenshot 2017-09-10 13.10.05.png"/>
          <p:cNvPicPr>
            <a:picLocks noChangeAspect="1"/>
          </p:cNvPicPr>
          <p:nvPr/>
        </p:nvPicPr>
        <p:blipFill>
          <a:blip r:embed="rId6"/>
          <a:srcRect l="12222" t="22130" r="56798" b="24156"/>
          <a:stretch>
            <a:fillRect/>
          </a:stretch>
        </p:blipFill>
        <p:spPr>
          <a:xfrm>
            <a:off x="6749812" y="1478581"/>
            <a:ext cx="2604617" cy="1878666"/>
          </a:xfrm>
          <a:prstGeom prst="rect">
            <a:avLst/>
          </a:prstGeom>
        </p:spPr>
      </p:pic>
      <p:pic>
        <p:nvPicPr>
          <p:cNvPr id="14" name="Content Placeholder 3" descr="Screenshot 2017-09-03 22.04.21.png"/>
          <p:cNvPicPr>
            <a:picLocks noChangeAspect="1"/>
          </p:cNvPicPr>
          <p:nvPr/>
        </p:nvPicPr>
        <p:blipFill>
          <a:blip r:embed="rId2"/>
          <a:srcRect l="29806" t="34168" r="52387" b="24538"/>
          <a:stretch>
            <a:fillRect/>
          </a:stretch>
        </p:blipFill>
        <p:spPr>
          <a:xfrm>
            <a:off x="1913619" y="1761896"/>
            <a:ext cx="1465442" cy="139984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shot 2017-09-03 22.45.31.png"/>
          <p:cNvPicPr>
            <a:picLocks noGrp="1" noChangeAspect="1"/>
          </p:cNvPicPr>
          <p:nvPr>
            <p:ph idx="1"/>
          </p:nvPr>
        </p:nvPicPr>
        <p:blipFill>
          <a:blip r:embed="rId2"/>
          <a:srcRect t="-43232" b="-43232"/>
          <a:stretch>
            <a:fillRect/>
          </a:stretch>
        </p:blipFill>
        <p:spPr>
          <a:xfrm>
            <a:off x="457200" y="274638"/>
            <a:ext cx="8229600" cy="4525963"/>
          </a:xfrm>
        </p:spPr>
      </p:pic>
      <p:pic>
        <p:nvPicPr>
          <p:cNvPr id="4" name="Content Placeholder 4" descr="Screenshot 2017-09-03 22.42.31.png"/>
          <p:cNvPicPr>
            <a:picLocks noChangeAspect="1"/>
          </p:cNvPicPr>
          <p:nvPr/>
        </p:nvPicPr>
        <p:blipFill>
          <a:blip r:embed="rId3"/>
          <a:srcRect t="558" r="50806" b="83155"/>
          <a:stretch>
            <a:fillRect/>
          </a:stretch>
        </p:blipFill>
        <p:spPr>
          <a:xfrm>
            <a:off x="0" y="274638"/>
            <a:ext cx="4048476" cy="364379"/>
          </a:xfrm>
          <a:prstGeom prst="rect">
            <a:avLst/>
          </a:prstGeom>
        </p:spPr>
      </p:pic>
      <p:sp useBgFill="1">
        <p:nvSpPr>
          <p:cNvPr id="6" name="Rectangle 5"/>
          <p:cNvSpPr/>
          <p:nvPr/>
        </p:nvSpPr>
        <p:spPr>
          <a:xfrm>
            <a:off x="5201546" y="1669806"/>
            <a:ext cx="4442051" cy="213970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 2017-09-03 21.55.50.png"/>
          <p:cNvPicPr>
            <a:picLocks noChangeAspect="1"/>
          </p:cNvPicPr>
          <p:nvPr/>
        </p:nvPicPr>
        <p:blipFill>
          <a:blip r:embed="rId4"/>
          <a:stretch>
            <a:fillRect/>
          </a:stretch>
        </p:blipFill>
        <p:spPr>
          <a:xfrm>
            <a:off x="4048476" y="5117834"/>
            <a:ext cx="4533900" cy="1244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descr="Screenshot 2017-09-03 22.42.31.png"/>
          <p:cNvPicPr>
            <a:picLocks noChangeAspect="1"/>
          </p:cNvPicPr>
          <p:nvPr/>
        </p:nvPicPr>
        <p:blipFill>
          <a:blip r:embed="rId2"/>
          <a:srcRect t="558" r="50806" b="83155"/>
          <a:stretch>
            <a:fillRect/>
          </a:stretch>
        </p:blipFill>
        <p:spPr>
          <a:xfrm>
            <a:off x="0" y="274638"/>
            <a:ext cx="4048476" cy="364379"/>
          </a:xfrm>
          <a:prstGeom prst="rect">
            <a:avLst/>
          </a:prstGeom>
        </p:spPr>
      </p:pic>
      <p:pic>
        <p:nvPicPr>
          <p:cNvPr id="7" name="Content Placeholder 6" descr="Screenshot 2017-09-03 22.45.59.png"/>
          <p:cNvPicPr>
            <a:picLocks noGrp="1" noChangeAspect="1"/>
          </p:cNvPicPr>
          <p:nvPr>
            <p:ph idx="1"/>
          </p:nvPr>
        </p:nvPicPr>
        <p:blipFill>
          <a:blip r:embed="rId3"/>
          <a:srcRect t="-22789" b="-22789"/>
          <a:stretch>
            <a:fillRect/>
          </a:stretch>
        </p:blipFill>
        <p:spPr>
          <a:xfrm>
            <a:off x="0" y="1182719"/>
            <a:ext cx="8229600" cy="4525963"/>
          </a:xfrm>
        </p:spPr>
      </p:pic>
      <p:sp useBgFill="1">
        <p:nvSpPr>
          <p:cNvPr id="8" name="Rectangle 7"/>
          <p:cNvSpPr/>
          <p:nvPr/>
        </p:nvSpPr>
        <p:spPr>
          <a:xfrm>
            <a:off x="4784042" y="2504888"/>
            <a:ext cx="3688021" cy="187866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2017-09-03 21.55.50.png"/>
          <p:cNvPicPr>
            <a:picLocks noChangeAspect="1"/>
          </p:cNvPicPr>
          <p:nvPr/>
        </p:nvPicPr>
        <p:blipFill>
          <a:blip r:embed="rId4"/>
          <a:stretch>
            <a:fillRect/>
          </a:stretch>
        </p:blipFill>
        <p:spPr>
          <a:xfrm>
            <a:off x="4533900" y="5086382"/>
            <a:ext cx="4533900" cy="1244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descr="Screenshot 2017-09-03 22.42.31.png"/>
          <p:cNvPicPr>
            <a:picLocks noChangeAspect="1"/>
          </p:cNvPicPr>
          <p:nvPr/>
        </p:nvPicPr>
        <p:blipFill>
          <a:blip r:embed="rId2"/>
          <a:srcRect t="558" r="50806" b="83155"/>
          <a:stretch>
            <a:fillRect/>
          </a:stretch>
        </p:blipFill>
        <p:spPr>
          <a:xfrm>
            <a:off x="0" y="274638"/>
            <a:ext cx="4048476" cy="364379"/>
          </a:xfrm>
          <a:prstGeom prst="rect">
            <a:avLst/>
          </a:prstGeom>
        </p:spPr>
      </p:pic>
      <p:pic>
        <p:nvPicPr>
          <p:cNvPr id="6" name="Content Placeholder 5" descr="Screenshot 2017-09-03 22.47.15.png"/>
          <p:cNvPicPr>
            <a:picLocks noGrp="1" noChangeAspect="1"/>
          </p:cNvPicPr>
          <p:nvPr>
            <p:ph idx="1"/>
          </p:nvPr>
        </p:nvPicPr>
        <p:blipFill>
          <a:blip r:embed="rId3"/>
          <a:srcRect l="-3107" r="-3107"/>
          <a:stretch>
            <a:fillRect/>
          </a:stretch>
        </p:blipFill>
        <p:spPr>
          <a:xfrm>
            <a:off x="457200" y="834820"/>
            <a:ext cx="8229600" cy="4525963"/>
          </a:xfrm>
        </p:spPr>
      </p:pic>
      <p:sp useBgFill="1">
        <p:nvSpPr>
          <p:cNvPr id="8" name="Rectangle 7"/>
          <p:cNvSpPr/>
          <p:nvPr/>
        </p:nvSpPr>
        <p:spPr>
          <a:xfrm>
            <a:off x="6819405" y="1530767"/>
            <a:ext cx="1530886" cy="325287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2017-09-03 21.55.50.png"/>
          <p:cNvPicPr>
            <a:picLocks noChangeAspect="1"/>
          </p:cNvPicPr>
          <p:nvPr/>
        </p:nvPicPr>
        <p:blipFill>
          <a:blip r:embed="rId4"/>
          <a:stretch>
            <a:fillRect/>
          </a:stretch>
        </p:blipFill>
        <p:spPr>
          <a:xfrm>
            <a:off x="4533900" y="5462047"/>
            <a:ext cx="4533900" cy="1244600"/>
          </a:xfrm>
          <a:prstGeom prst="rect">
            <a:avLst/>
          </a:prstGeom>
        </p:spPr>
      </p:pic>
      <p:sp useBgFill="1">
        <p:nvSpPr>
          <p:cNvPr id="7" name="Rectangle 6"/>
          <p:cNvSpPr/>
          <p:nvPr/>
        </p:nvSpPr>
        <p:spPr>
          <a:xfrm>
            <a:off x="4394731" y="1530767"/>
            <a:ext cx="2424673" cy="325287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descr="Screenshot 2017-09-03 22.42.31.png"/>
          <p:cNvPicPr>
            <a:picLocks noChangeAspect="1"/>
          </p:cNvPicPr>
          <p:nvPr/>
        </p:nvPicPr>
        <p:blipFill>
          <a:blip r:embed="rId2"/>
          <a:srcRect t="558" r="50806" b="83155"/>
          <a:stretch>
            <a:fillRect/>
          </a:stretch>
        </p:blipFill>
        <p:spPr>
          <a:xfrm>
            <a:off x="0" y="274638"/>
            <a:ext cx="4048476" cy="364379"/>
          </a:xfrm>
          <a:prstGeom prst="rect">
            <a:avLst/>
          </a:prstGeom>
        </p:spPr>
      </p:pic>
      <p:pic>
        <p:nvPicPr>
          <p:cNvPr id="7" name="Content Placeholder 6" descr="Screenshot 2017-09-03 22.48.50.png"/>
          <p:cNvPicPr>
            <a:picLocks noGrp="1" noChangeAspect="1"/>
          </p:cNvPicPr>
          <p:nvPr>
            <p:ph idx="1"/>
          </p:nvPr>
        </p:nvPicPr>
        <p:blipFill>
          <a:blip r:embed="rId3"/>
          <a:srcRect t="1303" b="1399"/>
          <a:stretch>
            <a:fillRect/>
          </a:stretch>
        </p:blipFill>
        <p:spPr>
          <a:xfrm>
            <a:off x="0" y="991518"/>
            <a:ext cx="8229600" cy="2991949"/>
          </a:xfrm>
        </p:spPr>
      </p:pic>
      <p:sp useBgFill="1">
        <p:nvSpPr>
          <p:cNvPr id="10" name="Rectangle 9"/>
          <p:cNvSpPr/>
          <p:nvPr/>
        </p:nvSpPr>
        <p:spPr>
          <a:xfrm>
            <a:off x="4135456" y="1652531"/>
            <a:ext cx="4094144" cy="147858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shot 2017-09-03 21.55.50.png"/>
          <p:cNvPicPr>
            <a:picLocks noChangeAspect="1"/>
          </p:cNvPicPr>
          <p:nvPr/>
        </p:nvPicPr>
        <p:blipFill>
          <a:blip r:embed="rId4"/>
          <a:stretch>
            <a:fillRect/>
          </a:stretch>
        </p:blipFill>
        <p:spPr>
          <a:xfrm>
            <a:off x="4533900" y="5339369"/>
            <a:ext cx="4533900" cy="1244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4" descr="Screenshot 2017-09-03 22.42.31.png"/>
          <p:cNvPicPr>
            <a:picLocks noChangeAspect="1"/>
          </p:cNvPicPr>
          <p:nvPr/>
        </p:nvPicPr>
        <p:blipFill>
          <a:blip r:embed="rId2"/>
          <a:srcRect t="558" r="50806" b="83155"/>
          <a:stretch>
            <a:fillRect/>
          </a:stretch>
        </p:blipFill>
        <p:spPr>
          <a:xfrm>
            <a:off x="0" y="274638"/>
            <a:ext cx="4048476" cy="364379"/>
          </a:xfrm>
          <a:prstGeom prst="rect">
            <a:avLst/>
          </a:prstGeom>
        </p:spPr>
      </p:pic>
      <p:pic>
        <p:nvPicPr>
          <p:cNvPr id="7" name="Content Placeholder 6" descr="Screenshot 2017-09-03 22.48.50.png"/>
          <p:cNvPicPr>
            <a:picLocks noGrp="1" noChangeAspect="1"/>
          </p:cNvPicPr>
          <p:nvPr>
            <p:ph idx="1"/>
          </p:nvPr>
        </p:nvPicPr>
        <p:blipFill>
          <a:blip r:embed="rId3"/>
          <a:srcRect t="1303" r="74633" b="82577"/>
          <a:stretch>
            <a:fillRect/>
          </a:stretch>
        </p:blipFill>
        <p:spPr>
          <a:xfrm>
            <a:off x="0" y="921938"/>
            <a:ext cx="2087572" cy="495700"/>
          </a:xfrm>
        </p:spPr>
      </p:pic>
      <p:pic>
        <p:nvPicPr>
          <p:cNvPr id="9" name="Picture 8" descr="Screenshot 2017-09-03 22.49.23.png"/>
          <p:cNvPicPr>
            <a:picLocks noChangeAspect="1"/>
          </p:cNvPicPr>
          <p:nvPr/>
        </p:nvPicPr>
        <p:blipFill>
          <a:blip r:embed="rId4"/>
          <a:stretch>
            <a:fillRect/>
          </a:stretch>
        </p:blipFill>
        <p:spPr>
          <a:xfrm>
            <a:off x="0" y="1417638"/>
            <a:ext cx="9144000" cy="3241390"/>
          </a:xfrm>
          <a:prstGeom prst="rect">
            <a:avLst/>
          </a:prstGeom>
        </p:spPr>
      </p:pic>
      <p:sp useBgFill="1">
        <p:nvSpPr>
          <p:cNvPr id="6" name="Rectangle 5"/>
          <p:cNvSpPr/>
          <p:nvPr/>
        </p:nvSpPr>
        <p:spPr>
          <a:xfrm>
            <a:off x="5335810" y="2087406"/>
            <a:ext cx="4094144" cy="200043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03 21.55.50.png"/>
          <p:cNvPicPr>
            <a:picLocks noChangeAspect="1"/>
          </p:cNvPicPr>
          <p:nvPr/>
        </p:nvPicPr>
        <p:blipFill>
          <a:blip r:embed="rId5"/>
          <a:stretch>
            <a:fillRect/>
          </a:stretch>
        </p:blipFill>
        <p:spPr>
          <a:xfrm>
            <a:off x="4533900" y="5309179"/>
            <a:ext cx="4533900" cy="1244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shot 2017-09-03 22.51.17.png"/>
          <p:cNvPicPr>
            <a:picLocks noGrp="1" noChangeAspect="1"/>
          </p:cNvPicPr>
          <p:nvPr>
            <p:ph idx="1"/>
          </p:nvPr>
        </p:nvPicPr>
        <p:blipFill>
          <a:blip r:embed="rId2"/>
          <a:srcRect l="-7072" r="-7072" b="50417"/>
          <a:stretch>
            <a:fillRect/>
          </a:stretch>
        </p:blipFill>
        <p:spPr>
          <a:xfrm>
            <a:off x="0" y="887003"/>
            <a:ext cx="8229600" cy="2244107"/>
          </a:xfrm>
        </p:spPr>
      </p:pic>
      <p:pic>
        <p:nvPicPr>
          <p:cNvPr id="6" name="Content Placeholder 4" descr="Screenshot 2017-09-03 22.42.31.png"/>
          <p:cNvPicPr>
            <a:picLocks noChangeAspect="1"/>
          </p:cNvPicPr>
          <p:nvPr/>
        </p:nvPicPr>
        <p:blipFill>
          <a:blip r:embed="rId3"/>
          <a:srcRect t="558" r="50806" b="83155"/>
          <a:stretch>
            <a:fillRect/>
          </a:stretch>
        </p:blipFill>
        <p:spPr>
          <a:xfrm>
            <a:off x="0" y="274638"/>
            <a:ext cx="4048476" cy="364379"/>
          </a:xfrm>
          <a:prstGeom prst="rect">
            <a:avLst/>
          </a:prstGeom>
        </p:spPr>
      </p:pic>
      <p:sp useBgFill="1">
        <p:nvSpPr>
          <p:cNvPr id="7" name="Rectangle 6"/>
          <p:cNvSpPr/>
          <p:nvPr/>
        </p:nvSpPr>
        <p:spPr>
          <a:xfrm>
            <a:off x="4239840" y="1478579"/>
            <a:ext cx="4094144" cy="80017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03 21.55.50.png"/>
          <p:cNvPicPr>
            <a:picLocks noChangeAspect="1"/>
          </p:cNvPicPr>
          <p:nvPr/>
        </p:nvPicPr>
        <p:blipFill>
          <a:blip r:embed="rId4"/>
          <a:stretch>
            <a:fillRect/>
          </a:stretch>
        </p:blipFill>
        <p:spPr>
          <a:xfrm>
            <a:off x="4239840" y="5135229"/>
            <a:ext cx="4533900" cy="1244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shot 2017-09-03 22.51.17.png"/>
          <p:cNvPicPr>
            <a:picLocks noGrp="1" noChangeAspect="1"/>
          </p:cNvPicPr>
          <p:nvPr>
            <p:ph idx="1"/>
          </p:nvPr>
        </p:nvPicPr>
        <p:blipFill>
          <a:blip r:embed="rId2"/>
          <a:srcRect l="-7072" t="48427" r="-7072"/>
          <a:stretch>
            <a:fillRect/>
          </a:stretch>
        </p:blipFill>
        <p:spPr>
          <a:xfrm>
            <a:off x="-66324" y="1630979"/>
            <a:ext cx="8229600" cy="2334186"/>
          </a:xfrm>
        </p:spPr>
      </p:pic>
      <p:pic>
        <p:nvPicPr>
          <p:cNvPr id="6" name="Content Placeholder 4" descr="Screenshot 2017-09-03 22.42.31.png"/>
          <p:cNvPicPr>
            <a:picLocks noChangeAspect="1"/>
          </p:cNvPicPr>
          <p:nvPr/>
        </p:nvPicPr>
        <p:blipFill>
          <a:blip r:embed="rId3"/>
          <a:srcRect t="558" r="50806" b="83155"/>
          <a:stretch>
            <a:fillRect/>
          </a:stretch>
        </p:blipFill>
        <p:spPr>
          <a:xfrm>
            <a:off x="0" y="274638"/>
            <a:ext cx="4048476" cy="364379"/>
          </a:xfrm>
          <a:prstGeom prst="rect">
            <a:avLst/>
          </a:prstGeom>
        </p:spPr>
      </p:pic>
      <p:sp useBgFill="1">
        <p:nvSpPr>
          <p:cNvPr id="8" name="Rectangle 7"/>
          <p:cNvSpPr/>
          <p:nvPr/>
        </p:nvSpPr>
        <p:spPr>
          <a:xfrm>
            <a:off x="4166084" y="2205015"/>
            <a:ext cx="4094144" cy="80017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4" descr="Screenshot 2017-09-03 22.51.17.png"/>
          <p:cNvPicPr>
            <a:picLocks noChangeAspect="1"/>
          </p:cNvPicPr>
          <p:nvPr/>
        </p:nvPicPr>
        <p:blipFill>
          <a:blip r:embed="rId2"/>
          <a:srcRect l="-7072" r="-7072" b="90297"/>
          <a:stretch>
            <a:fillRect/>
          </a:stretch>
        </p:blipFill>
        <p:spPr>
          <a:xfrm>
            <a:off x="152400" y="1039403"/>
            <a:ext cx="8229600" cy="439176"/>
          </a:xfrm>
          <a:prstGeom prst="rect">
            <a:avLst/>
          </a:prstGeom>
        </p:spPr>
      </p:pic>
      <p:sp useBgFill="1">
        <p:nvSpPr>
          <p:cNvPr id="10" name="Rectangle 9"/>
          <p:cNvSpPr/>
          <p:nvPr/>
        </p:nvSpPr>
        <p:spPr>
          <a:xfrm>
            <a:off x="908782" y="1404842"/>
            <a:ext cx="7254493" cy="22613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shot 2017-09-03 21.55.50.png"/>
          <p:cNvPicPr>
            <a:picLocks noChangeAspect="1"/>
          </p:cNvPicPr>
          <p:nvPr/>
        </p:nvPicPr>
        <p:blipFill>
          <a:blip r:embed="rId4"/>
          <a:stretch>
            <a:fillRect/>
          </a:stretch>
        </p:blipFill>
        <p:spPr>
          <a:xfrm>
            <a:off x="4610100" y="5613400"/>
            <a:ext cx="4533900" cy="12446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0000"/>
        </a:solidFill>
        <a:effectLst/>
      </p:bgPr>
    </p:bg>
    <p:spTree>
      <p:nvGrpSpPr>
        <p:cNvPr id="1" name=""/>
        <p:cNvGrpSpPr/>
        <p:nvPr/>
      </p:nvGrpSpPr>
      <p:grpSpPr>
        <a:xfrm>
          <a:off x="0" y="0"/>
          <a:ext cx="0" cy="0"/>
          <a:chOff x="0" y="0"/>
          <a:chExt cx="0" cy="0"/>
        </a:xfrm>
      </p:grpSpPr>
      <p:pic>
        <p:nvPicPr>
          <p:cNvPr id="4" name="Content Placeholder 3" descr="Screenshot 2017-09-04 13.35.51.png"/>
          <p:cNvPicPr>
            <a:picLocks noGrp="1" noChangeAspect="1"/>
          </p:cNvPicPr>
          <p:nvPr>
            <p:ph idx="1"/>
          </p:nvPr>
        </p:nvPicPr>
        <p:blipFill>
          <a:blip r:embed="rId2"/>
          <a:srcRect l="-160" r="46567" b="89235"/>
          <a:stretch>
            <a:fillRect/>
          </a:stretch>
        </p:blipFill>
        <p:spPr>
          <a:xfrm>
            <a:off x="457200" y="243386"/>
            <a:ext cx="4396405" cy="487206"/>
          </a:xfrm>
        </p:spPr>
      </p:pic>
      <p:pic>
        <p:nvPicPr>
          <p:cNvPr id="5" name="Content Placeholder 3" descr="Screenshot 2017-09-04 13.35.51.png"/>
          <p:cNvPicPr>
            <a:picLocks noChangeAspect="1"/>
          </p:cNvPicPr>
          <p:nvPr/>
        </p:nvPicPr>
        <p:blipFill>
          <a:blip r:embed="rId2"/>
          <a:srcRect l="-160" t="10472" r="-160" b="50033"/>
          <a:stretch>
            <a:fillRect/>
          </a:stretch>
        </p:blipFill>
        <p:spPr>
          <a:xfrm>
            <a:off x="457200" y="974125"/>
            <a:ext cx="8229600" cy="1787536"/>
          </a:xfrm>
          <a:prstGeom prst="rect">
            <a:avLst/>
          </a:prstGeom>
        </p:spPr>
      </p:pic>
      <p:pic>
        <p:nvPicPr>
          <p:cNvPr id="6" name="Picture 5" descr="Screenshot 2017-09-03 21.55.50.png"/>
          <p:cNvPicPr>
            <a:picLocks noChangeAspect="1"/>
          </p:cNvPicPr>
          <p:nvPr/>
        </p:nvPicPr>
        <p:blipFill>
          <a:blip r:embed="rId3"/>
          <a:stretch>
            <a:fillRect/>
          </a:stretch>
        </p:blipFill>
        <p:spPr>
          <a:xfrm>
            <a:off x="4533900" y="5287184"/>
            <a:ext cx="4533900" cy="1244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 2017-09-04 13.35.51.png"/>
          <p:cNvPicPr>
            <a:picLocks noGrp="1" noChangeAspect="1"/>
          </p:cNvPicPr>
          <p:nvPr>
            <p:ph idx="1"/>
          </p:nvPr>
        </p:nvPicPr>
        <p:blipFill>
          <a:blip r:embed="rId2"/>
          <a:srcRect l="-160" t="49967" r="-160"/>
          <a:stretch>
            <a:fillRect/>
          </a:stretch>
        </p:blipFill>
        <p:spPr>
          <a:xfrm>
            <a:off x="457200" y="1061098"/>
            <a:ext cx="8229600" cy="2264461"/>
          </a:xfrm>
        </p:spPr>
      </p:pic>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5" name="Picture 4" descr="Screenshot 2017-09-03 21.55.50.png"/>
          <p:cNvPicPr>
            <a:picLocks noChangeAspect="1"/>
          </p:cNvPicPr>
          <p:nvPr/>
        </p:nvPicPr>
        <p:blipFill>
          <a:blip r:embed="rId3"/>
          <a:stretch>
            <a:fillRect/>
          </a:stretch>
        </p:blipFill>
        <p:spPr>
          <a:xfrm>
            <a:off x="4152900" y="5321974"/>
            <a:ext cx="4533900" cy="1244600"/>
          </a:xfrm>
          <a:prstGeom prst="rect">
            <a:avLst/>
          </a:prstGeom>
        </p:spPr>
      </p:pic>
      <p:sp useBgFill="1">
        <p:nvSpPr>
          <p:cNvPr id="6" name="Rectangle 5"/>
          <p:cNvSpPr/>
          <p:nvPr/>
        </p:nvSpPr>
        <p:spPr>
          <a:xfrm>
            <a:off x="4235668" y="1839720"/>
            <a:ext cx="4094144" cy="80017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6" name="Picture 5" descr="Screenshot 2017-09-04 13.37.56.png"/>
          <p:cNvPicPr>
            <a:picLocks noChangeAspect="1"/>
          </p:cNvPicPr>
          <p:nvPr/>
        </p:nvPicPr>
        <p:blipFill>
          <a:blip r:embed="rId3"/>
          <a:srcRect b="53327"/>
          <a:stretch>
            <a:fillRect/>
          </a:stretch>
        </p:blipFill>
        <p:spPr>
          <a:xfrm>
            <a:off x="287205" y="1426249"/>
            <a:ext cx="8569589" cy="3200835"/>
          </a:xfrm>
          <a:prstGeom prst="rect">
            <a:avLst/>
          </a:prstGeom>
        </p:spPr>
      </p:pic>
      <p:pic>
        <p:nvPicPr>
          <p:cNvPr id="4" name="Picture 3" descr="Screenshot 2017-09-03 21.55.50.png"/>
          <p:cNvPicPr>
            <a:picLocks noChangeAspect="1"/>
          </p:cNvPicPr>
          <p:nvPr/>
        </p:nvPicPr>
        <p:blipFill>
          <a:blip r:embed="rId4"/>
          <a:stretch>
            <a:fillRect/>
          </a:stretch>
        </p:blipFill>
        <p:spPr>
          <a:xfrm>
            <a:off x="4322894" y="5339370"/>
            <a:ext cx="4533900" cy="1244600"/>
          </a:xfrm>
          <a:prstGeom prst="rect">
            <a:avLst/>
          </a:prstGeom>
        </p:spPr>
      </p:pic>
      <p:sp useBgFill="1">
        <p:nvSpPr>
          <p:cNvPr id="5" name="Rectangle 4"/>
          <p:cNvSpPr/>
          <p:nvPr/>
        </p:nvSpPr>
        <p:spPr>
          <a:xfrm>
            <a:off x="5114545" y="2048460"/>
            <a:ext cx="4094144" cy="191761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Screenshot 2017-09-03 22.04.43.png"/>
          <p:cNvPicPr>
            <a:picLocks noChangeAspect="1"/>
          </p:cNvPicPr>
          <p:nvPr/>
        </p:nvPicPr>
        <p:blipFill>
          <a:blip r:embed="rId2"/>
          <a:srcRect t="21883" r="72328" b="21170"/>
          <a:stretch>
            <a:fillRect/>
          </a:stretch>
        </p:blipFill>
        <p:spPr>
          <a:xfrm>
            <a:off x="-117930" y="2139592"/>
            <a:ext cx="2512786" cy="1742979"/>
          </a:xfrm>
          <a:prstGeom prst="rect">
            <a:avLst/>
          </a:prstGeom>
        </p:spPr>
      </p:pic>
      <p:pic>
        <p:nvPicPr>
          <p:cNvPr id="7" name="Picture 6" descr="Screenshot 2017-09-03 21.55.50.png"/>
          <p:cNvPicPr>
            <a:picLocks noChangeAspect="1"/>
          </p:cNvPicPr>
          <p:nvPr/>
        </p:nvPicPr>
        <p:blipFill>
          <a:blip r:embed="rId3"/>
          <a:stretch>
            <a:fillRect/>
          </a:stretch>
        </p:blipFill>
        <p:spPr>
          <a:xfrm>
            <a:off x="4446920" y="5530714"/>
            <a:ext cx="4533900" cy="1244600"/>
          </a:xfrm>
          <a:prstGeom prst="rect">
            <a:avLst/>
          </a:prstGeom>
        </p:spPr>
      </p:pic>
      <p:sp>
        <p:nvSpPr>
          <p:cNvPr id="9" name="TextBox 8"/>
          <p:cNvSpPr txBox="1"/>
          <p:nvPr/>
        </p:nvSpPr>
        <p:spPr>
          <a:xfrm>
            <a:off x="114299" y="941859"/>
            <a:ext cx="9029700" cy="646331"/>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square" rtlCol="0">
            <a:spAutoFit/>
          </a:bodyPr>
          <a:lstStyle/>
          <a:p>
            <a:r>
              <a:rPr lang="en-US" dirty="0" smtClean="0"/>
              <a:t>% </a:t>
            </a:r>
            <a:r>
              <a:rPr lang="en-US" dirty="0" smtClean="0"/>
              <a:t>of students, grades 9-12, United States</a:t>
            </a:r>
          </a:p>
          <a:p>
            <a:r>
              <a:rPr lang="en-US" dirty="0" smtClean="0"/>
              <a:t>who seriously considered suicide, 2015</a:t>
            </a:r>
            <a:endParaRPr lang="en-US" dirty="0"/>
          </a:p>
        </p:txBody>
      </p:sp>
      <p:pic>
        <p:nvPicPr>
          <p:cNvPr id="10" name="Content Placeholder 3" descr="Screenshot 2017-09-03 22.04.21.png"/>
          <p:cNvPicPr>
            <a:picLocks noChangeAspect="1"/>
          </p:cNvPicPr>
          <p:nvPr/>
        </p:nvPicPr>
        <p:blipFill>
          <a:blip r:embed="rId4"/>
          <a:srcRect t="-16755" r="77331" b="86358"/>
          <a:stretch>
            <a:fillRect/>
          </a:stretch>
        </p:blipFill>
        <p:spPr>
          <a:xfrm>
            <a:off x="152400" y="-393467"/>
            <a:ext cx="1865586" cy="1030463"/>
          </a:xfrm>
          <a:prstGeom prst="rect">
            <a:avLst/>
          </a:prstGeom>
        </p:spPr>
      </p:pic>
      <p:pic>
        <p:nvPicPr>
          <p:cNvPr id="11" name="Picture 10" descr="Screenshot 2017-09-03 22.04.43.png"/>
          <p:cNvPicPr>
            <a:picLocks noChangeAspect="1"/>
          </p:cNvPicPr>
          <p:nvPr/>
        </p:nvPicPr>
        <p:blipFill>
          <a:blip r:embed="rId2"/>
          <a:srcRect l="30789" t="21883" r="47033" b="19036"/>
          <a:stretch>
            <a:fillRect/>
          </a:stretch>
        </p:blipFill>
        <p:spPr>
          <a:xfrm>
            <a:off x="2285994" y="2146848"/>
            <a:ext cx="2013857" cy="1808294"/>
          </a:xfrm>
          <a:prstGeom prst="rect">
            <a:avLst/>
          </a:prstGeom>
        </p:spPr>
      </p:pic>
      <p:pic>
        <p:nvPicPr>
          <p:cNvPr id="13" name="Picture 12" descr="Screenshot 2017-09-03 22.49.23.png"/>
          <p:cNvPicPr>
            <a:picLocks noChangeAspect="1"/>
          </p:cNvPicPr>
          <p:nvPr/>
        </p:nvPicPr>
        <p:blipFill>
          <a:blip r:embed="rId5"/>
          <a:srcRect l="16027" t="23474" r="72178" b="17939"/>
          <a:stretch>
            <a:fillRect/>
          </a:stretch>
        </p:blipFill>
        <p:spPr>
          <a:xfrm>
            <a:off x="3828133" y="2056133"/>
            <a:ext cx="1078579" cy="1899009"/>
          </a:xfrm>
          <a:prstGeom prst="rect">
            <a:avLst/>
          </a:prstGeom>
        </p:spPr>
      </p:pic>
      <p:pic>
        <p:nvPicPr>
          <p:cNvPr id="14" name="Picture 13" descr="Screenshot 2017-09-10 13.22.33.png"/>
          <p:cNvPicPr>
            <a:picLocks noChangeAspect="1"/>
          </p:cNvPicPr>
          <p:nvPr/>
        </p:nvPicPr>
        <p:blipFill>
          <a:blip r:embed="rId6"/>
          <a:srcRect l="27003" t="25783" r="35005"/>
          <a:stretch>
            <a:fillRect/>
          </a:stretch>
        </p:blipFill>
        <p:spPr>
          <a:xfrm>
            <a:off x="6858449" y="2052617"/>
            <a:ext cx="2557271" cy="1902526"/>
          </a:xfrm>
          <a:prstGeom prst="rect">
            <a:avLst/>
          </a:prstGeom>
        </p:spPr>
      </p:pic>
      <p:pic>
        <p:nvPicPr>
          <p:cNvPr id="15" name="Picture 14" descr="Screenshot 2017-09-10 13.24.08.png"/>
          <p:cNvPicPr>
            <a:picLocks noChangeAspect="1"/>
          </p:cNvPicPr>
          <p:nvPr/>
        </p:nvPicPr>
        <p:blipFill>
          <a:blip r:embed="rId7"/>
          <a:srcRect l="13758" t="25486" r="65804" b="20262"/>
          <a:stretch>
            <a:fillRect/>
          </a:stretch>
        </p:blipFill>
        <p:spPr>
          <a:xfrm>
            <a:off x="4854524" y="2146848"/>
            <a:ext cx="2017067" cy="1721319"/>
          </a:xfrm>
          <a:prstGeom prst="rect">
            <a:avLst/>
          </a:prstGeom>
        </p:spPr>
      </p:pic>
      <p:pic>
        <p:nvPicPr>
          <p:cNvPr id="16" name="Picture 15" descr="Screenshot 2017-09-10 13.24.08.png"/>
          <p:cNvPicPr>
            <a:picLocks noChangeAspect="1"/>
          </p:cNvPicPr>
          <p:nvPr/>
        </p:nvPicPr>
        <p:blipFill>
          <a:blip r:embed="rId7"/>
          <a:srcRect t="79738" r="32403"/>
          <a:stretch>
            <a:fillRect/>
          </a:stretch>
        </p:blipFill>
        <p:spPr>
          <a:xfrm>
            <a:off x="303088" y="4766150"/>
            <a:ext cx="5820456" cy="55582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6" name="Picture 5" descr="Screenshot 2017-09-04 13.37.56.png"/>
          <p:cNvPicPr>
            <a:picLocks noChangeAspect="1"/>
          </p:cNvPicPr>
          <p:nvPr/>
        </p:nvPicPr>
        <p:blipFill>
          <a:blip r:embed="rId3"/>
          <a:srcRect t="46164"/>
          <a:stretch>
            <a:fillRect/>
          </a:stretch>
        </p:blipFill>
        <p:spPr>
          <a:xfrm>
            <a:off x="287205" y="730592"/>
            <a:ext cx="8569589" cy="3692100"/>
          </a:xfrm>
          <a:prstGeom prst="rect">
            <a:avLst/>
          </a:prstGeom>
        </p:spPr>
      </p:pic>
      <p:pic>
        <p:nvPicPr>
          <p:cNvPr id="4" name="Picture 3" descr="Screenshot 2017-09-03 21.55.50.png"/>
          <p:cNvPicPr>
            <a:picLocks noChangeAspect="1"/>
          </p:cNvPicPr>
          <p:nvPr/>
        </p:nvPicPr>
        <p:blipFill>
          <a:blip r:embed="rId4"/>
          <a:stretch>
            <a:fillRect/>
          </a:stretch>
        </p:blipFill>
        <p:spPr>
          <a:xfrm>
            <a:off x="4053369" y="5252394"/>
            <a:ext cx="4533900" cy="1244600"/>
          </a:xfrm>
          <a:prstGeom prst="rect">
            <a:avLst/>
          </a:prstGeom>
        </p:spPr>
      </p:pic>
      <p:sp useBgFill="1">
        <p:nvSpPr>
          <p:cNvPr id="5" name="Rectangle 4"/>
          <p:cNvSpPr/>
          <p:nvPr/>
        </p:nvSpPr>
        <p:spPr>
          <a:xfrm>
            <a:off x="5010168" y="1565555"/>
            <a:ext cx="3577101" cy="227875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4" name="Picture 3" descr="Screenshot 2017-09-04 13.39.15.png"/>
          <p:cNvPicPr>
            <a:picLocks noChangeAspect="1"/>
          </p:cNvPicPr>
          <p:nvPr/>
        </p:nvPicPr>
        <p:blipFill>
          <a:blip r:embed="rId3"/>
          <a:stretch>
            <a:fillRect/>
          </a:stretch>
        </p:blipFill>
        <p:spPr>
          <a:xfrm>
            <a:off x="0" y="1496568"/>
            <a:ext cx="9144000" cy="3864864"/>
          </a:xfrm>
          <a:prstGeom prst="rect">
            <a:avLst/>
          </a:prstGeom>
        </p:spPr>
      </p:pic>
      <p:pic>
        <p:nvPicPr>
          <p:cNvPr id="5" name="Picture 4" descr="Screenshot 2017-09-03 21.55.50.png"/>
          <p:cNvPicPr>
            <a:picLocks noChangeAspect="1"/>
          </p:cNvPicPr>
          <p:nvPr/>
        </p:nvPicPr>
        <p:blipFill>
          <a:blip r:embed="rId4"/>
          <a:stretch>
            <a:fillRect/>
          </a:stretch>
        </p:blipFill>
        <p:spPr>
          <a:xfrm>
            <a:off x="4533900" y="5361432"/>
            <a:ext cx="4533900" cy="1244600"/>
          </a:xfrm>
          <a:prstGeom prst="rect">
            <a:avLst/>
          </a:prstGeom>
        </p:spPr>
      </p:pic>
      <p:sp useBgFill="1">
        <p:nvSpPr>
          <p:cNvPr id="6" name="Rectangle 5"/>
          <p:cNvSpPr/>
          <p:nvPr/>
        </p:nvSpPr>
        <p:spPr>
          <a:xfrm>
            <a:off x="5119440" y="2205015"/>
            <a:ext cx="4094144" cy="245685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7" name="Picture 6" descr="Screenshot 2017-09-04 13.41.34.png"/>
          <p:cNvPicPr>
            <a:picLocks noChangeAspect="1"/>
          </p:cNvPicPr>
          <p:nvPr/>
        </p:nvPicPr>
        <p:blipFill>
          <a:blip r:embed="rId3"/>
          <a:srcRect b="51214"/>
          <a:stretch>
            <a:fillRect/>
          </a:stretch>
        </p:blipFill>
        <p:spPr>
          <a:xfrm>
            <a:off x="0" y="1300694"/>
            <a:ext cx="9144000" cy="3135045"/>
          </a:xfrm>
          <a:prstGeom prst="rect">
            <a:avLst/>
          </a:prstGeom>
        </p:spPr>
      </p:pic>
      <p:pic>
        <p:nvPicPr>
          <p:cNvPr id="9" name="Picture 8" descr="Screenshot 2017-09-03 21.55.50.png"/>
          <p:cNvPicPr>
            <a:picLocks noChangeAspect="1"/>
          </p:cNvPicPr>
          <p:nvPr/>
        </p:nvPicPr>
        <p:blipFill>
          <a:blip r:embed="rId4"/>
          <a:stretch>
            <a:fillRect/>
          </a:stretch>
        </p:blipFill>
        <p:spPr>
          <a:xfrm>
            <a:off x="4152900" y="5321974"/>
            <a:ext cx="4533900" cy="1244600"/>
          </a:xfrm>
          <a:prstGeom prst="rect">
            <a:avLst/>
          </a:prstGeom>
        </p:spPr>
      </p:pic>
      <p:sp useBgFill="1">
        <p:nvSpPr>
          <p:cNvPr id="5" name="Rectangle 4"/>
          <p:cNvSpPr/>
          <p:nvPr/>
        </p:nvSpPr>
        <p:spPr>
          <a:xfrm>
            <a:off x="4667144" y="2013670"/>
            <a:ext cx="4094144" cy="156971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shot 2017-09-04 13.35.51.png"/>
          <p:cNvPicPr>
            <a:picLocks noChangeAspect="1"/>
          </p:cNvPicPr>
          <p:nvPr/>
        </p:nvPicPr>
        <p:blipFill>
          <a:blip r:embed="rId2"/>
          <a:srcRect l="-160" r="46567" b="89235"/>
          <a:stretch>
            <a:fillRect/>
          </a:stretch>
        </p:blipFill>
        <p:spPr>
          <a:xfrm>
            <a:off x="457200" y="243386"/>
            <a:ext cx="4396405" cy="487206"/>
          </a:xfrm>
          <a:prstGeom prst="rect">
            <a:avLst/>
          </a:prstGeom>
        </p:spPr>
      </p:pic>
      <p:pic>
        <p:nvPicPr>
          <p:cNvPr id="9" name="Picture 8" descr="Screenshot 2017-09-03 21.55.50.png"/>
          <p:cNvPicPr>
            <a:picLocks noChangeAspect="1"/>
          </p:cNvPicPr>
          <p:nvPr/>
        </p:nvPicPr>
        <p:blipFill>
          <a:blip r:embed="rId3"/>
          <a:stretch>
            <a:fillRect/>
          </a:stretch>
        </p:blipFill>
        <p:spPr>
          <a:xfrm>
            <a:off x="4152900" y="5321974"/>
            <a:ext cx="4533900" cy="1244600"/>
          </a:xfrm>
          <a:prstGeom prst="rect">
            <a:avLst/>
          </a:prstGeom>
        </p:spPr>
      </p:pic>
      <p:sp useBgFill="1">
        <p:nvSpPr>
          <p:cNvPr id="5" name="Rectangle 4"/>
          <p:cNvSpPr/>
          <p:nvPr/>
        </p:nvSpPr>
        <p:spPr>
          <a:xfrm>
            <a:off x="4667144" y="2013670"/>
            <a:ext cx="4094144" cy="156971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shot 2017-09-10 13.24.08.png"/>
          <p:cNvPicPr>
            <a:picLocks noChangeAspect="1"/>
          </p:cNvPicPr>
          <p:nvPr/>
        </p:nvPicPr>
        <p:blipFill>
          <a:blip r:embed="rId4"/>
          <a:srcRect r="26950"/>
          <a:stretch>
            <a:fillRect/>
          </a:stretch>
        </p:blipFill>
        <p:spPr>
          <a:xfrm>
            <a:off x="150688" y="1243605"/>
            <a:ext cx="6290026" cy="2743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10 14.32.34.png"/>
          <p:cNvPicPr>
            <a:picLocks noChangeAspect="1"/>
          </p:cNvPicPr>
          <p:nvPr/>
        </p:nvPicPr>
        <p:blipFill>
          <a:blip r:embed="rId3"/>
          <a:srcRect b="65659"/>
          <a:stretch>
            <a:fillRect/>
          </a:stretch>
        </p:blipFill>
        <p:spPr>
          <a:xfrm>
            <a:off x="342900" y="2365028"/>
            <a:ext cx="8343900" cy="2333278"/>
          </a:xfrm>
          <a:prstGeom prst="rect">
            <a:avLst/>
          </a:prstGeom>
        </p:spPr>
      </p:pic>
      <p:pic>
        <p:nvPicPr>
          <p:cNvPr id="9" name="Content Placeholder 3" descr="Screenshot 2017-09-04 13.35.51.png"/>
          <p:cNvPicPr>
            <a:picLocks noChangeAspect="1"/>
          </p:cNvPicPr>
          <p:nvPr/>
        </p:nvPicPr>
        <p:blipFill>
          <a:blip r:embed="rId4"/>
          <a:srcRect l="-160" r="46567" b="89235"/>
          <a:stretch>
            <a:fillRect/>
          </a:stretch>
        </p:blipFill>
        <p:spPr>
          <a:xfrm>
            <a:off x="457200" y="243386"/>
            <a:ext cx="4396405" cy="48720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10 14.32.34.png"/>
          <p:cNvPicPr>
            <a:picLocks noChangeAspect="1"/>
          </p:cNvPicPr>
          <p:nvPr/>
        </p:nvPicPr>
        <p:blipFill>
          <a:blip r:embed="rId3"/>
          <a:srcRect t="34341" b="27758"/>
          <a:stretch>
            <a:fillRect/>
          </a:stretch>
        </p:blipFill>
        <p:spPr>
          <a:xfrm>
            <a:off x="400050" y="1408301"/>
            <a:ext cx="8343900" cy="2575167"/>
          </a:xfrm>
          <a:prstGeom prst="rect">
            <a:avLst/>
          </a:prstGeom>
        </p:spPr>
      </p:pic>
      <p:pic>
        <p:nvPicPr>
          <p:cNvPr id="7" name="Content Placeholder 3" descr="Screenshot 2017-09-04 13.35.51.png"/>
          <p:cNvPicPr>
            <a:picLocks noChangeAspect="1"/>
          </p:cNvPicPr>
          <p:nvPr/>
        </p:nvPicPr>
        <p:blipFill>
          <a:blip r:embed="rId4"/>
          <a:srcRect l="-160" r="46567" b="89235"/>
          <a:stretch>
            <a:fillRect/>
          </a:stretch>
        </p:blipFill>
        <p:spPr>
          <a:xfrm>
            <a:off x="457200" y="243386"/>
            <a:ext cx="4396405" cy="48720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Screenshot 2017-09-10 14.32.34.png"/>
          <p:cNvPicPr>
            <a:picLocks noChangeAspect="1"/>
          </p:cNvPicPr>
          <p:nvPr/>
        </p:nvPicPr>
        <p:blipFill>
          <a:blip r:embed="rId3"/>
          <a:srcRect t="70449"/>
          <a:stretch>
            <a:fillRect/>
          </a:stretch>
        </p:blipFill>
        <p:spPr>
          <a:xfrm>
            <a:off x="400050" y="1975648"/>
            <a:ext cx="8343900" cy="2007820"/>
          </a:xfrm>
          <a:prstGeom prst="rect">
            <a:avLst/>
          </a:prstGeom>
        </p:spPr>
      </p:pic>
      <p:pic>
        <p:nvPicPr>
          <p:cNvPr id="7" name="Content Placeholder 3" descr="Screenshot 2017-09-04 13.35.51.png"/>
          <p:cNvPicPr>
            <a:picLocks noChangeAspect="1"/>
          </p:cNvPicPr>
          <p:nvPr/>
        </p:nvPicPr>
        <p:blipFill>
          <a:blip r:embed="rId4"/>
          <a:srcRect l="-160" r="46567" b="89235"/>
          <a:stretch>
            <a:fillRect/>
          </a:stretch>
        </p:blipFill>
        <p:spPr>
          <a:xfrm>
            <a:off x="457200" y="243386"/>
            <a:ext cx="4396405" cy="4872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60066"/>
        </a:solidFill>
        <a:effectLst/>
      </p:bgPr>
    </p:bg>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pic>
        <p:nvPicPr>
          <p:cNvPr id="6" name="Picture 5" descr="Screenshot 2017-09-10 12.52.18.png"/>
          <p:cNvPicPr>
            <a:picLocks noChangeAspect="1"/>
          </p:cNvPicPr>
          <p:nvPr/>
        </p:nvPicPr>
        <p:blipFill>
          <a:blip r:embed="rId3"/>
          <a:srcRect t="15523"/>
          <a:stretch>
            <a:fillRect/>
          </a:stretch>
        </p:blipFill>
        <p:spPr>
          <a:xfrm>
            <a:off x="355600" y="1756901"/>
            <a:ext cx="8432800" cy="2349552"/>
          </a:xfrm>
          <a:prstGeom prst="rect">
            <a:avLst/>
          </a:prstGeom>
        </p:spPr>
      </p:pic>
      <p:pic>
        <p:nvPicPr>
          <p:cNvPr id="8" name="Picture 7" descr="Screenshot 2017-09-10 12.52.18.png"/>
          <p:cNvPicPr>
            <a:picLocks noChangeAspect="1"/>
          </p:cNvPicPr>
          <p:nvPr/>
        </p:nvPicPr>
        <p:blipFill>
          <a:blip r:embed="rId3"/>
          <a:srcRect r="28094" b="83702"/>
          <a:stretch>
            <a:fillRect/>
          </a:stretch>
        </p:blipFill>
        <p:spPr>
          <a:xfrm>
            <a:off x="355600" y="1025281"/>
            <a:ext cx="6063684" cy="45329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pic>
        <p:nvPicPr>
          <p:cNvPr id="8" name="Picture 7" descr="Screenshot 2017-09-10 12.52.18.png"/>
          <p:cNvPicPr>
            <a:picLocks noChangeAspect="1"/>
          </p:cNvPicPr>
          <p:nvPr/>
        </p:nvPicPr>
        <p:blipFill>
          <a:blip r:embed="rId3"/>
          <a:srcRect r="28094" b="83702"/>
          <a:stretch>
            <a:fillRect/>
          </a:stretch>
        </p:blipFill>
        <p:spPr>
          <a:xfrm>
            <a:off x="355600" y="1025281"/>
            <a:ext cx="6063684" cy="453299"/>
          </a:xfrm>
          <a:prstGeom prst="rect">
            <a:avLst/>
          </a:prstGeom>
        </p:spPr>
      </p:pic>
      <p:pic>
        <p:nvPicPr>
          <p:cNvPr id="9" name="Picture 8" descr="Screenshot 2017-09-10 12.53.35.png"/>
          <p:cNvPicPr>
            <a:picLocks noChangeAspect="1"/>
          </p:cNvPicPr>
          <p:nvPr/>
        </p:nvPicPr>
        <p:blipFill>
          <a:blip r:embed="rId4"/>
          <a:srcRect b="55966"/>
          <a:stretch>
            <a:fillRect/>
          </a:stretch>
        </p:blipFill>
        <p:spPr>
          <a:xfrm>
            <a:off x="508000" y="1478580"/>
            <a:ext cx="8178800" cy="2583625"/>
          </a:xfrm>
          <a:prstGeom prst="rect">
            <a:avLst/>
          </a:prstGeom>
        </p:spPr>
      </p:pic>
      <p:sp useBgFill="1">
        <p:nvSpPr>
          <p:cNvPr id="10" name="Rectangle 9"/>
          <p:cNvSpPr/>
          <p:nvPr/>
        </p:nvSpPr>
        <p:spPr>
          <a:xfrm>
            <a:off x="5432568" y="2239805"/>
            <a:ext cx="4094144" cy="129139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pic>
        <p:nvPicPr>
          <p:cNvPr id="8" name="Picture 7" descr="Screenshot 2017-09-10 12.52.18.png"/>
          <p:cNvPicPr>
            <a:picLocks noChangeAspect="1"/>
          </p:cNvPicPr>
          <p:nvPr/>
        </p:nvPicPr>
        <p:blipFill>
          <a:blip r:embed="rId3"/>
          <a:srcRect r="28094" b="83702"/>
          <a:stretch>
            <a:fillRect/>
          </a:stretch>
        </p:blipFill>
        <p:spPr>
          <a:xfrm>
            <a:off x="355600" y="1025281"/>
            <a:ext cx="6063684" cy="453299"/>
          </a:xfrm>
          <a:prstGeom prst="rect">
            <a:avLst/>
          </a:prstGeom>
        </p:spPr>
      </p:pic>
      <p:pic>
        <p:nvPicPr>
          <p:cNvPr id="9" name="Picture 8" descr="Screenshot 2017-09-10 12.53.35.png"/>
          <p:cNvPicPr>
            <a:picLocks noChangeAspect="1"/>
          </p:cNvPicPr>
          <p:nvPr/>
        </p:nvPicPr>
        <p:blipFill>
          <a:blip r:embed="rId4"/>
          <a:srcRect t="42848"/>
          <a:stretch>
            <a:fillRect/>
          </a:stretch>
        </p:blipFill>
        <p:spPr>
          <a:xfrm>
            <a:off x="355600" y="1332666"/>
            <a:ext cx="8178800" cy="3353356"/>
          </a:xfrm>
          <a:prstGeom prst="rect">
            <a:avLst/>
          </a:prstGeom>
        </p:spPr>
      </p:pic>
      <p:sp useBgFill="1">
        <p:nvSpPr>
          <p:cNvPr id="6" name="Rectangle 5"/>
          <p:cNvSpPr/>
          <p:nvPr/>
        </p:nvSpPr>
        <p:spPr>
          <a:xfrm>
            <a:off x="5902282" y="2048459"/>
            <a:ext cx="4094144" cy="195240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2" name="Picture 21" descr="Screenshot 2017-09-10 14.35.36.png"/>
          <p:cNvPicPr>
            <a:picLocks noChangeAspect="1"/>
          </p:cNvPicPr>
          <p:nvPr/>
        </p:nvPicPr>
        <p:blipFill>
          <a:blip r:embed="rId2"/>
          <a:srcRect l="13402" t="12514" r="57081" b="64415"/>
          <a:stretch>
            <a:fillRect/>
          </a:stretch>
        </p:blipFill>
        <p:spPr>
          <a:xfrm>
            <a:off x="6686032" y="1781944"/>
            <a:ext cx="2470302" cy="1166168"/>
          </a:xfrm>
          <a:prstGeom prst="rect">
            <a:avLst/>
          </a:prstGeom>
        </p:spPr>
      </p:pic>
      <p:sp>
        <p:nvSpPr>
          <p:cNvPr id="3" name="Subtitle 2"/>
          <p:cNvSpPr>
            <a:spLocks noGrp="1"/>
          </p:cNvSpPr>
          <p:nvPr>
            <p:ph type="subTitle" idx="1"/>
          </p:nvPr>
        </p:nvSpPr>
        <p:spPr/>
        <p:txBody>
          <a:bodyPr/>
          <a:lstStyle/>
          <a:p>
            <a:endParaRPr lang="en-US"/>
          </a:p>
        </p:txBody>
      </p:sp>
      <p:pic>
        <p:nvPicPr>
          <p:cNvPr id="4" name="Picture 3" descr="Screenshot 2017-09-03 21.55.50.png"/>
          <p:cNvPicPr>
            <a:picLocks noChangeAspect="1"/>
          </p:cNvPicPr>
          <p:nvPr/>
        </p:nvPicPr>
        <p:blipFill>
          <a:blip r:embed="rId3"/>
          <a:stretch>
            <a:fillRect/>
          </a:stretch>
        </p:blipFill>
        <p:spPr>
          <a:xfrm>
            <a:off x="4436140" y="5509030"/>
            <a:ext cx="4533900" cy="1244600"/>
          </a:xfrm>
          <a:prstGeom prst="rect">
            <a:avLst/>
          </a:prstGeom>
        </p:spPr>
      </p:pic>
      <p:sp>
        <p:nvSpPr>
          <p:cNvPr id="9" name="TextBox 8"/>
          <p:cNvSpPr txBox="1"/>
          <p:nvPr/>
        </p:nvSpPr>
        <p:spPr>
          <a:xfrm>
            <a:off x="114299" y="814856"/>
            <a:ext cx="9029700" cy="646331"/>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square" rtlCol="0">
            <a:spAutoFit/>
          </a:bodyPr>
          <a:lstStyle/>
          <a:p>
            <a:r>
              <a:rPr lang="en-US" dirty="0" smtClean="0"/>
              <a:t>% </a:t>
            </a:r>
            <a:r>
              <a:rPr lang="en-US" dirty="0" smtClean="0"/>
              <a:t>of Adults age 18 + up, United States,</a:t>
            </a:r>
          </a:p>
          <a:p>
            <a:r>
              <a:rPr lang="en-US" dirty="0" smtClean="0"/>
              <a:t>who received mental health treatment or counseling in the past year., </a:t>
            </a:r>
            <a:r>
              <a:rPr lang="en-US" dirty="0" smtClean="0"/>
              <a:t>2014</a:t>
            </a:r>
            <a:endParaRPr lang="en-US" dirty="0"/>
          </a:p>
        </p:txBody>
      </p:sp>
      <p:pic>
        <p:nvPicPr>
          <p:cNvPr id="15" name="Content Placeholder 3" descr="Screenshot 2017-09-03 22.07.55.png"/>
          <p:cNvPicPr>
            <a:picLocks noChangeAspect="1"/>
          </p:cNvPicPr>
          <p:nvPr/>
        </p:nvPicPr>
        <p:blipFill>
          <a:blip r:embed="rId4"/>
          <a:srcRect t="25710" r="54551" b="40955"/>
          <a:stretch>
            <a:fillRect/>
          </a:stretch>
        </p:blipFill>
        <p:spPr>
          <a:xfrm>
            <a:off x="0" y="2035223"/>
            <a:ext cx="3740233" cy="873906"/>
          </a:xfrm>
          <a:prstGeom prst="rect">
            <a:avLst/>
          </a:prstGeom>
        </p:spPr>
      </p:pic>
      <p:pic>
        <p:nvPicPr>
          <p:cNvPr id="16" name="Content Placeholder 3" descr="Screenshot 2017-09-03 22.07.55.png"/>
          <p:cNvPicPr>
            <a:picLocks noChangeAspect="1"/>
          </p:cNvPicPr>
          <p:nvPr/>
        </p:nvPicPr>
        <p:blipFill>
          <a:blip r:embed="rId4"/>
          <a:srcRect t="3127" r="61054" b="84930"/>
          <a:stretch>
            <a:fillRect/>
          </a:stretch>
        </p:blipFill>
        <p:spPr>
          <a:xfrm>
            <a:off x="114299" y="226136"/>
            <a:ext cx="3205112" cy="313108"/>
          </a:xfrm>
          <a:prstGeom prst="rect">
            <a:avLst/>
          </a:prstGeom>
        </p:spPr>
      </p:pic>
      <p:pic>
        <p:nvPicPr>
          <p:cNvPr id="17" name="Content Placeholder 3" descr="Screenshot 2017-09-03 22.07.55.png"/>
          <p:cNvPicPr>
            <a:picLocks noChangeAspect="1"/>
          </p:cNvPicPr>
          <p:nvPr/>
        </p:nvPicPr>
        <p:blipFill>
          <a:blip r:embed="rId4"/>
          <a:srcRect l="29416" t="25710" r="52616" b="40955"/>
          <a:stretch>
            <a:fillRect/>
          </a:stretch>
        </p:blipFill>
        <p:spPr>
          <a:xfrm>
            <a:off x="2052784" y="2035223"/>
            <a:ext cx="1478697" cy="873906"/>
          </a:xfrm>
          <a:prstGeom prst="rect">
            <a:avLst/>
          </a:prstGeom>
        </p:spPr>
      </p:pic>
      <p:pic>
        <p:nvPicPr>
          <p:cNvPr id="18" name="Content Placeholder 3" descr="Screenshot 2017-09-03 22.07.55.png"/>
          <p:cNvPicPr>
            <a:picLocks noChangeAspect="1"/>
          </p:cNvPicPr>
          <p:nvPr/>
        </p:nvPicPr>
        <p:blipFill>
          <a:blip r:embed="rId4"/>
          <a:srcRect t="61699" b="9499"/>
          <a:stretch>
            <a:fillRect/>
          </a:stretch>
        </p:blipFill>
        <p:spPr>
          <a:xfrm>
            <a:off x="321340" y="4361121"/>
            <a:ext cx="8229600" cy="755090"/>
          </a:xfrm>
          <a:prstGeom prst="rect">
            <a:avLst/>
          </a:prstGeom>
        </p:spPr>
      </p:pic>
      <p:pic>
        <p:nvPicPr>
          <p:cNvPr id="19" name="Content Placeholder 4" descr="Screenshot 2017-09-03 22.51.17.png"/>
          <p:cNvPicPr>
            <a:picLocks noChangeAspect="1"/>
          </p:cNvPicPr>
          <p:nvPr/>
        </p:nvPicPr>
        <p:blipFill>
          <a:blip r:embed="rId5"/>
          <a:srcRect l="10600" t="15084" r="69856" b="68005"/>
          <a:stretch>
            <a:fillRect/>
          </a:stretch>
        </p:blipFill>
        <p:spPr>
          <a:xfrm>
            <a:off x="3435851" y="2087408"/>
            <a:ext cx="1769035" cy="960881"/>
          </a:xfrm>
          <a:prstGeom prst="rect">
            <a:avLst/>
          </a:prstGeom>
        </p:spPr>
      </p:pic>
      <p:pic>
        <p:nvPicPr>
          <p:cNvPr id="20" name="Picture 19" descr="Screenshot 2017-09-10 14.32.34.png"/>
          <p:cNvPicPr>
            <a:picLocks noChangeAspect="1"/>
          </p:cNvPicPr>
          <p:nvPr/>
        </p:nvPicPr>
        <p:blipFill>
          <a:blip r:embed="rId6"/>
          <a:srcRect l="9075" t="10312" r="70075" b="78423"/>
          <a:stretch>
            <a:fillRect/>
          </a:stretch>
        </p:blipFill>
        <p:spPr>
          <a:xfrm>
            <a:off x="4894201" y="2113132"/>
            <a:ext cx="1809227" cy="79599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2017-09-04 13.41.34.png"/>
          <p:cNvPicPr>
            <a:picLocks noChangeAspect="1"/>
          </p:cNvPicPr>
          <p:nvPr/>
        </p:nvPicPr>
        <p:blipFill>
          <a:blip r:embed="rId2"/>
          <a:srcRect r="75222" b="90941"/>
          <a:stretch>
            <a:fillRect/>
          </a:stretch>
        </p:blipFill>
        <p:spPr>
          <a:xfrm>
            <a:off x="152400" y="1226959"/>
            <a:ext cx="2265704" cy="582127"/>
          </a:xfrm>
          <a:prstGeom prst="rect">
            <a:avLst/>
          </a:prstGeom>
        </p:spPr>
      </p:pic>
      <p:pic>
        <p:nvPicPr>
          <p:cNvPr id="5" name="Picture 4" descr="Screenshot 2017-09-03 21.55.50.png"/>
          <p:cNvPicPr>
            <a:picLocks noChangeAspect="1"/>
          </p:cNvPicPr>
          <p:nvPr/>
        </p:nvPicPr>
        <p:blipFill>
          <a:blip r:embed="rId3"/>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shot 2017-09-10 13.10.05.png"/>
          <p:cNvPicPr>
            <a:picLocks noChangeAspect="1"/>
          </p:cNvPicPr>
          <p:nvPr/>
        </p:nvPicPr>
        <p:blipFill>
          <a:blip r:embed="rId4"/>
          <a:srcRect l="2655" t="10185"/>
          <a:stretch>
            <a:fillRect/>
          </a:stretch>
        </p:blipFill>
        <p:spPr>
          <a:xfrm>
            <a:off x="591479" y="2139592"/>
            <a:ext cx="8184221" cy="2908658"/>
          </a:xfrm>
          <a:prstGeom prst="rect">
            <a:avLst/>
          </a:prstGeom>
        </p:spPr>
      </p:pic>
      <p:pic>
        <p:nvPicPr>
          <p:cNvPr id="10" name="Picture 9" descr="Screenshot 2017-09-10 12.52.18.png"/>
          <p:cNvPicPr>
            <a:picLocks noChangeAspect="1"/>
          </p:cNvPicPr>
          <p:nvPr/>
        </p:nvPicPr>
        <p:blipFill>
          <a:blip r:embed="rId5"/>
          <a:srcRect r="28094" b="83702"/>
          <a:stretch>
            <a:fillRect/>
          </a:stretch>
        </p:blipFill>
        <p:spPr>
          <a:xfrm>
            <a:off x="152400" y="571982"/>
            <a:ext cx="6063684" cy="45329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 2017-09-04 13.41.34.png"/>
          <p:cNvPicPr>
            <a:picLocks noChangeAspect="1"/>
          </p:cNvPicPr>
          <p:nvPr/>
        </p:nvPicPr>
        <p:blipFill>
          <a:blip r:embed="rId2"/>
          <a:srcRect r="75222" b="90941"/>
          <a:stretch>
            <a:fillRect/>
          </a:stretch>
        </p:blipFill>
        <p:spPr>
          <a:xfrm>
            <a:off x="152400" y="1226959"/>
            <a:ext cx="2265704" cy="582127"/>
          </a:xfrm>
          <a:prstGeom prst="rect">
            <a:avLst/>
          </a:prstGeom>
        </p:spPr>
      </p:pic>
      <p:pic>
        <p:nvPicPr>
          <p:cNvPr id="5" name="Picture 4" descr="Screenshot 2017-09-03 21.55.50.png"/>
          <p:cNvPicPr>
            <a:picLocks noChangeAspect="1"/>
          </p:cNvPicPr>
          <p:nvPr/>
        </p:nvPicPr>
        <p:blipFill>
          <a:blip r:embed="rId3"/>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shot 2017-09-10 12.52.18.png"/>
          <p:cNvPicPr>
            <a:picLocks noChangeAspect="1"/>
          </p:cNvPicPr>
          <p:nvPr/>
        </p:nvPicPr>
        <p:blipFill>
          <a:blip r:embed="rId4"/>
          <a:srcRect r="28094" b="83702"/>
          <a:stretch>
            <a:fillRect/>
          </a:stretch>
        </p:blipFill>
        <p:spPr>
          <a:xfrm>
            <a:off x="152400" y="571982"/>
            <a:ext cx="6063684" cy="453299"/>
          </a:xfrm>
          <a:prstGeom prst="rect">
            <a:avLst/>
          </a:prstGeom>
        </p:spPr>
      </p:pic>
      <p:pic>
        <p:nvPicPr>
          <p:cNvPr id="7" name="Picture 6" descr="Screenshot 2017-09-10 13.22.33.png"/>
          <p:cNvPicPr>
            <a:picLocks noChangeAspect="1"/>
          </p:cNvPicPr>
          <p:nvPr/>
        </p:nvPicPr>
        <p:blipFill>
          <a:blip r:embed="rId5"/>
          <a:stretch>
            <a:fillRect/>
          </a:stretch>
        </p:blipFill>
        <p:spPr>
          <a:xfrm>
            <a:off x="152400" y="2247900"/>
            <a:ext cx="6731000" cy="2362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shot 2017-09-10 12.52.18.png"/>
          <p:cNvPicPr>
            <a:picLocks noChangeAspect="1"/>
          </p:cNvPicPr>
          <p:nvPr/>
        </p:nvPicPr>
        <p:blipFill>
          <a:blip r:embed="rId3"/>
          <a:srcRect r="28094" b="83702"/>
          <a:stretch>
            <a:fillRect/>
          </a:stretch>
        </p:blipFill>
        <p:spPr>
          <a:xfrm>
            <a:off x="152400" y="571982"/>
            <a:ext cx="6063684" cy="453299"/>
          </a:xfrm>
          <a:prstGeom prst="rect">
            <a:avLst/>
          </a:prstGeom>
        </p:spPr>
      </p:pic>
      <p:pic>
        <p:nvPicPr>
          <p:cNvPr id="8" name="Picture 7" descr="Screenshot 2017-09-10 14.35.36.png"/>
          <p:cNvPicPr>
            <a:picLocks noChangeAspect="1"/>
          </p:cNvPicPr>
          <p:nvPr/>
        </p:nvPicPr>
        <p:blipFill>
          <a:blip r:embed="rId4"/>
          <a:srcRect b="44193"/>
          <a:stretch>
            <a:fillRect/>
          </a:stretch>
        </p:blipFill>
        <p:spPr>
          <a:xfrm>
            <a:off x="152400" y="1580107"/>
            <a:ext cx="8369300" cy="282084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sp useBgFill="1">
        <p:nvSpPr>
          <p:cNvPr id="6" name="Rectangle 5"/>
          <p:cNvSpPr/>
          <p:nvPr/>
        </p:nvSpPr>
        <p:spPr>
          <a:xfrm>
            <a:off x="4679636" y="2365028"/>
            <a:ext cx="4094144" cy="16184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creenshot 2017-09-10 12.52.18.png"/>
          <p:cNvPicPr>
            <a:picLocks noChangeAspect="1"/>
          </p:cNvPicPr>
          <p:nvPr/>
        </p:nvPicPr>
        <p:blipFill>
          <a:blip r:embed="rId3"/>
          <a:srcRect r="28094" b="83702"/>
          <a:stretch>
            <a:fillRect/>
          </a:stretch>
        </p:blipFill>
        <p:spPr>
          <a:xfrm>
            <a:off x="152400" y="571982"/>
            <a:ext cx="6063684" cy="453299"/>
          </a:xfrm>
          <a:prstGeom prst="rect">
            <a:avLst/>
          </a:prstGeom>
        </p:spPr>
      </p:pic>
      <p:pic>
        <p:nvPicPr>
          <p:cNvPr id="8" name="Picture 7" descr="Screenshot 2017-09-10 14.35.36.png"/>
          <p:cNvPicPr>
            <a:picLocks noChangeAspect="1"/>
          </p:cNvPicPr>
          <p:nvPr/>
        </p:nvPicPr>
        <p:blipFill>
          <a:blip r:embed="rId4"/>
          <a:srcRect t="52710"/>
          <a:stretch>
            <a:fillRect/>
          </a:stretch>
        </p:blipFill>
        <p:spPr>
          <a:xfrm>
            <a:off x="387350" y="1593154"/>
            <a:ext cx="8369300" cy="23903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pic>
        <p:nvPicPr>
          <p:cNvPr id="5" name="Picture 4" descr="Screenshot 2017-09-03 21.55.50.png"/>
          <p:cNvPicPr>
            <a:picLocks noChangeAspect="1"/>
          </p:cNvPicPr>
          <p:nvPr/>
        </p:nvPicPr>
        <p:blipFill>
          <a:blip r:embed="rId2"/>
          <a:stretch>
            <a:fillRect/>
          </a:stretch>
        </p:blipFill>
        <p:spPr>
          <a:xfrm>
            <a:off x="4152900" y="5321974"/>
            <a:ext cx="4533900" cy="1244600"/>
          </a:xfrm>
          <a:prstGeom prst="rect">
            <a:avLst/>
          </a:prstGeom>
        </p:spPr>
      </p:pic>
      <p:pic>
        <p:nvPicPr>
          <p:cNvPr id="7" name="Content Placeholder 3" descr="Screenshot 2017-09-03 22.07.55.png"/>
          <p:cNvPicPr>
            <a:picLocks noChangeAspect="1"/>
          </p:cNvPicPr>
          <p:nvPr/>
        </p:nvPicPr>
        <p:blipFill>
          <a:blip r:embed="rId3"/>
          <a:srcRect t="3127" r="61054" b="84930"/>
          <a:stretch>
            <a:fillRect/>
          </a:stretch>
        </p:blipFill>
        <p:spPr>
          <a:xfrm>
            <a:off x="114299" y="226136"/>
            <a:ext cx="3205112" cy="313108"/>
          </a:xfrm>
          <a:prstGeom prst="rect">
            <a:avLst/>
          </a:prstGeom>
        </p:spPr>
      </p:pic>
      <p:sp>
        <p:nvSpPr>
          <p:cNvPr id="9" name="TextBox 8"/>
          <p:cNvSpPr txBox="1"/>
          <p:nvPr/>
        </p:nvSpPr>
        <p:spPr>
          <a:xfrm>
            <a:off x="114299" y="814856"/>
            <a:ext cx="8572501" cy="923330"/>
          </a:xfrm>
          <a:prstGeom prst="rect">
            <a:avLst/>
          </a:prstGeom>
          <a:solidFill>
            <a:schemeClr val="bg1">
              <a:lumMod val="95000"/>
            </a:schemeClr>
          </a:solidFill>
          <a:effectLst>
            <a:outerShdw blurRad="50800" dist="38100" dir="2700000" algn="tl" rotWithShape="0">
              <a:srgbClr val="000000">
                <a:alpha val="43000"/>
              </a:srgbClr>
            </a:outerShdw>
          </a:effectLst>
        </p:spPr>
        <p:txBody>
          <a:bodyPr wrap="square" rtlCol="0">
            <a:spAutoFit/>
          </a:bodyPr>
          <a:lstStyle/>
          <a:p>
            <a:r>
              <a:rPr lang="en-US" dirty="0" smtClean="0"/>
              <a:t>% </a:t>
            </a:r>
            <a:r>
              <a:rPr lang="en-US" dirty="0" smtClean="0"/>
              <a:t>of Adults age 18 + up, United States, 2014</a:t>
            </a:r>
            <a:endParaRPr lang="en-US" dirty="0" smtClean="0"/>
          </a:p>
          <a:p>
            <a:r>
              <a:rPr lang="en-US" dirty="0" smtClean="0"/>
              <a:t>received prescription medications for mental health treatment or counseling in the past year</a:t>
            </a:r>
            <a:endParaRPr lang="en-US" dirty="0"/>
          </a:p>
        </p:txBody>
      </p:sp>
      <p:pic>
        <p:nvPicPr>
          <p:cNvPr id="11" name="Picture 10" descr="Screenshot 2017-09-10 14.35.36.png"/>
          <p:cNvPicPr>
            <a:picLocks noChangeAspect="1"/>
          </p:cNvPicPr>
          <p:nvPr/>
        </p:nvPicPr>
        <p:blipFill>
          <a:blip r:embed="rId4"/>
          <a:srcRect t="83907"/>
          <a:stretch>
            <a:fillRect/>
          </a:stretch>
        </p:blipFill>
        <p:spPr>
          <a:xfrm>
            <a:off x="114299" y="4135868"/>
            <a:ext cx="8369300" cy="813413"/>
          </a:xfrm>
          <a:prstGeom prst="rect">
            <a:avLst/>
          </a:prstGeom>
        </p:spPr>
      </p:pic>
      <p:pic>
        <p:nvPicPr>
          <p:cNvPr id="12" name="Picture 11" descr="Screenshot 2017-09-10 16.43.16.png"/>
          <p:cNvPicPr>
            <a:picLocks noChangeAspect="1"/>
          </p:cNvPicPr>
          <p:nvPr/>
        </p:nvPicPr>
        <p:blipFill>
          <a:blip r:embed="rId5"/>
          <a:srcRect l="4135" t="47338" r="51828" b="40994"/>
          <a:stretch>
            <a:fillRect/>
          </a:stretch>
        </p:blipFill>
        <p:spPr>
          <a:xfrm>
            <a:off x="0" y="1964941"/>
            <a:ext cx="3670665" cy="800174"/>
          </a:xfrm>
          <a:prstGeom prst="rect">
            <a:avLst/>
          </a:prstGeom>
        </p:spPr>
      </p:pic>
      <p:pic>
        <p:nvPicPr>
          <p:cNvPr id="13" name="Content Placeholder 4" descr="Screenshot 2017-09-03 22.51.17.png"/>
          <p:cNvPicPr>
            <a:picLocks noChangeAspect="1"/>
          </p:cNvPicPr>
          <p:nvPr/>
        </p:nvPicPr>
        <p:blipFill>
          <a:blip r:embed="rId6"/>
          <a:srcRect l="10796" t="62831" r="70142" b="19981"/>
          <a:stretch>
            <a:fillRect/>
          </a:stretch>
        </p:blipFill>
        <p:spPr>
          <a:xfrm>
            <a:off x="3566290" y="1943215"/>
            <a:ext cx="1513472" cy="856690"/>
          </a:xfrm>
          <a:prstGeom prst="rect">
            <a:avLst/>
          </a:prstGeom>
        </p:spPr>
      </p:pic>
      <p:pic>
        <p:nvPicPr>
          <p:cNvPr id="14" name="Picture 13" descr="Screenshot 2017-09-10 14.32.34.png"/>
          <p:cNvPicPr>
            <a:picLocks noChangeAspect="1"/>
          </p:cNvPicPr>
          <p:nvPr/>
        </p:nvPicPr>
        <p:blipFill>
          <a:blip r:embed="rId7"/>
          <a:srcRect l="9225" t="46179" r="69926" b="41522"/>
          <a:stretch>
            <a:fillRect/>
          </a:stretch>
        </p:blipFill>
        <p:spPr>
          <a:xfrm>
            <a:off x="4870992" y="1929453"/>
            <a:ext cx="1739643" cy="835662"/>
          </a:xfrm>
          <a:prstGeom prst="rect">
            <a:avLst/>
          </a:prstGeom>
        </p:spPr>
      </p:pic>
      <p:pic>
        <p:nvPicPr>
          <p:cNvPr id="8" name="Picture 7" descr="Screenshot 2017-09-10 14.35.36.png"/>
          <p:cNvPicPr>
            <a:picLocks noChangeAspect="1"/>
          </p:cNvPicPr>
          <p:nvPr/>
        </p:nvPicPr>
        <p:blipFill>
          <a:blip r:embed="rId4"/>
          <a:srcRect l="9925" t="68003" r="57025" b="16002"/>
          <a:stretch>
            <a:fillRect/>
          </a:stretch>
        </p:blipFill>
        <p:spPr>
          <a:xfrm>
            <a:off x="6412760" y="1964941"/>
            <a:ext cx="2766032" cy="7736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shot 2017-09-09 15.49.37.png"/>
          <p:cNvPicPr>
            <a:picLocks noChangeAspect="1"/>
          </p:cNvPicPr>
          <p:nvPr/>
        </p:nvPicPr>
        <p:blipFill>
          <a:blip r:embed="rId2"/>
          <a:stretch>
            <a:fillRect/>
          </a:stretch>
        </p:blipFill>
        <p:spPr>
          <a:xfrm>
            <a:off x="0" y="350444"/>
            <a:ext cx="9144000" cy="5426521"/>
          </a:xfrm>
          <a:prstGeom prst="rect">
            <a:avLst/>
          </a:prstGeom>
        </p:spPr>
      </p:pic>
      <p:sp>
        <p:nvSpPr>
          <p:cNvPr id="5" name="Left Arrow 4"/>
          <p:cNvSpPr/>
          <p:nvPr/>
        </p:nvSpPr>
        <p:spPr>
          <a:xfrm>
            <a:off x="6123548" y="3931284"/>
            <a:ext cx="2178088" cy="4522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9 15.49.37.png"/>
          <p:cNvPicPr>
            <a:picLocks noChangeAspect="1"/>
          </p:cNvPicPr>
          <p:nvPr/>
        </p:nvPicPr>
        <p:blipFill>
          <a:blip r:embed="rId2"/>
          <a:srcRect l="34100" b="82660"/>
          <a:stretch>
            <a:fillRect/>
          </a:stretch>
        </p:blipFill>
        <p:spPr>
          <a:xfrm>
            <a:off x="2696447" y="0"/>
            <a:ext cx="6025871" cy="940947"/>
          </a:xfrm>
          <a:prstGeom prst="rect">
            <a:avLst/>
          </a:prstGeom>
        </p:spPr>
      </p:pic>
      <p:pic>
        <p:nvPicPr>
          <p:cNvPr id="8" name="Picture 7" descr="Screenshot 2017-09-10 17.03.07.png"/>
          <p:cNvPicPr>
            <a:picLocks noChangeAspect="1"/>
          </p:cNvPicPr>
          <p:nvPr/>
        </p:nvPicPr>
        <p:blipFill>
          <a:blip r:embed="rId3"/>
          <a:stretch>
            <a:fillRect/>
          </a:stretch>
        </p:blipFill>
        <p:spPr>
          <a:xfrm>
            <a:off x="17395" y="3287665"/>
            <a:ext cx="9144000" cy="1966148"/>
          </a:xfrm>
          <a:prstGeom prst="rect">
            <a:avLst/>
          </a:prstGeom>
        </p:spPr>
      </p:pic>
      <p:pic>
        <p:nvPicPr>
          <p:cNvPr id="10" name="Content Placeholder 8" descr="Screenshot 2017-09-10 17.04.03.png"/>
          <p:cNvPicPr>
            <a:picLocks noChangeAspect="1"/>
          </p:cNvPicPr>
          <p:nvPr/>
        </p:nvPicPr>
        <p:blipFill>
          <a:blip r:embed="rId4"/>
          <a:srcRect t="-5786" b="-11386"/>
          <a:stretch>
            <a:fillRect/>
          </a:stretch>
        </p:blipFill>
        <p:spPr>
          <a:xfrm>
            <a:off x="17395" y="940947"/>
            <a:ext cx="9100267" cy="23467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shot 2017-09-09 15.49.37.png"/>
          <p:cNvPicPr>
            <a:picLocks noChangeAspect="1"/>
          </p:cNvPicPr>
          <p:nvPr/>
        </p:nvPicPr>
        <p:blipFill>
          <a:blip r:embed="rId2"/>
          <a:srcRect l="34100" b="82660"/>
          <a:stretch>
            <a:fillRect/>
          </a:stretch>
        </p:blipFill>
        <p:spPr>
          <a:xfrm>
            <a:off x="2696447" y="0"/>
            <a:ext cx="6025871" cy="940947"/>
          </a:xfrm>
          <a:prstGeom prst="rect">
            <a:avLst/>
          </a:prstGeom>
        </p:spPr>
      </p:pic>
      <p:pic>
        <p:nvPicPr>
          <p:cNvPr id="12" name="Picture 11" descr="Screenshot 2017-09-10 17.06.55.png"/>
          <p:cNvPicPr>
            <a:picLocks noChangeAspect="1"/>
          </p:cNvPicPr>
          <p:nvPr/>
        </p:nvPicPr>
        <p:blipFill>
          <a:blip r:embed="rId3"/>
          <a:stretch>
            <a:fillRect/>
          </a:stretch>
        </p:blipFill>
        <p:spPr>
          <a:xfrm>
            <a:off x="86980" y="3721068"/>
            <a:ext cx="9144000" cy="2094703"/>
          </a:xfrm>
          <a:prstGeom prst="rect">
            <a:avLst/>
          </a:prstGeom>
        </p:spPr>
      </p:pic>
      <p:pic>
        <p:nvPicPr>
          <p:cNvPr id="14" name="Content Placeholder 13" descr="Screenshot 2017-09-10 17.14.39.png"/>
          <p:cNvPicPr>
            <a:picLocks noGrp="1" noChangeAspect="1"/>
          </p:cNvPicPr>
          <p:nvPr>
            <p:ph idx="1"/>
          </p:nvPr>
        </p:nvPicPr>
        <p:blipFill>
          <a:blip r:embed="rId4"/>
          <a:srcRect t="-8319" b="-74202"/>
          <a:stretch>
            <a:fillRect/>
          </a:stretch>
        </p:blipFill>
        <p:spPr>
          <a:xfrm>
            <a:off x="0" y="1137824"/>
            <a:ext cx="8722318" cy="352466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2418</TotalTime>
  <Words>1523</Words>
  <Application>Microsoft Macintosh PowerPoint</Application>
  <PresentationFormat>On-screen Show (4:3)</PresentationFormat>
  <Paragraphs>52</Paragraphs>
  <Slides>53</Slides>
  <Notes>0</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PPS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PPS</dc:creator>
  <cp:lastModifiedBy>PPS</cp:lastModifiedBy>
  <cp:revision>16</cp:revision>
  <cp:lastPrinted>2017-09-04T05:50:42Z</cp:lastPrinted>
  <dcterms:created xsi:type="dcterms:W3CDTF">2017-09-10T19:20:36Z</dcterms:created>
  <dcterms:modified xsi:type="dcterms:W3CDTF">2017-09-11T17:50:01Z</dcterms:modified>
</cp:coreProperties>
</file>